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8" r:id="rId6"/>
    <p:sldId id="266" r:id="rId7"/>
    <p:sldId id="257" r:id="rId8"/>
    <p:sldId id="267" r:id="rId9"/>
    <p:sldId id="268" r:id="rId10"/>
    <p:sldId id="269" r:id="rId11"/>
    <p:sldId id="270" r:id="rId12"/>
    <p:sldId id="275" r:id="rId13"/>
    <p:sldId id="271" r:id="rId14"/>
    <p:sldId id="273" r:id="rId15"/>
    <p:sldId id="27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41" autoAdjust="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288" y="3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03FB87-790C-4850-A90C-12C5FF4B94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27921-F9C4-44F3-AC5F-130B6A406C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E59275-AFE1-4999-B78A-D0D76B9F2B0B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65E047-F1CB-4066-A459-9EDC95F2E6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A77EF5-5277-4BAF-8BB4-2E02103988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68C69-0C3E-40A2-B4A0-B2C8B71D8E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586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ADD7A-FE61-48EE-BE0E-8546E5401374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00EEB-8338-48D7-8EE8-EE0082EF76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770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00EEB-8338-48D7-8EE8-EE0082EF760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338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8/1/2023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media2.m4a"/><Relationship Id="rId7" Type="http://schemas.openxmlformats.org/officeDocument/2006/relationships/image" Target="../media/image10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6.jp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audio" Target="../media/media3.m4a"/><Relationship Id="rId7" Type="http://schemas.openxmlformats.org/officeDocument/2006/relationships/image" Target="../media/image12.jpe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11.jpeg"/><Relationship Id="rId5" Type="http://schemas.openxmlformats.org/officeDocument/2006/relationships/image" Target="../media/image6.jpg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8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8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8.pn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8.pn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8.pn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8.pn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8.png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8.png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8.png"/><Relationship Id="rId5" Type="http://schemas.openxmlformats.org/officeDocument/2006/relationships/hyperlink" Target="https://psycnet.apa.org/doi/10.1037/drm0000173" TargetMode="Externa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in links">
            <a:extLst>
              <a:ext uri="{FF2B5EF4-FFF2-40B4-BE49-F238E27FC236}">
                <a16:creationId xmlns:a16="http://schemas.microsoft.com/office/drawing/2014/main" id="{A4511EBC-2F3C-446D-867B-7DC328517A4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t="23391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30D32A-359B-41BB-9746-2CF3A21EE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089" y="289925"/>
            <a:ext cx="8825658" cy="179069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44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Video Game Play and Lucid Dreaming: A 20-year Retrospective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CA222A-88BC-48F4-9AE8-2115B7D1E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31233" y="2251265"/>
            <a:ext cx="3868285" cy="86142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Jayne Gackenbach, </a:t>
            </a:r>
            <a:r>
              <a:rPr lang="en-US" dirty="0" err="1">
                <a:solidFill>
                  <a:schemeClr val="bg1"/>
                </a:solidFill>
              </a:rPr>
              <a:t>ph.d.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Macewan</a:t>
            </a:r>
            <a:r>
              <a:rPr lang="en-US" dirty="0">
                <a:solidFill>
                  <a:schemeClr val="bg1"/>
                </a:solidFill>
              </a:rPr>
              <a:t> university and Athabasca university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8E9D62-7BA3-4D5E-8915-0D0E8661E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0DFD45-02A3-B801-85CC-50898630798F}"/>
              </a:ext>
            </a:extLst>
          </p:cNvPr>
          <p:cNvSpPr txBox="1"/>
          <p:nvPr/>
        </p:nvSpPr>
        <p:spPr>
          <a:xfrm>
            <a:off x="7799518" y="4568195"/>
            <a:ext cx="4583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Poster presented at Neuroscience Needs a Revolution to Understand Consciousness, August 2023, Encinitas, CA.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F95806-6EAE-8B0D-E06F-51509DC7EFCA}"/>
              </a:ext>
            </a:extLst>
          </p:cNvPr>
          <p:cNvSpPr txBox="1"/>
          <p:nvPr/>
        </p:nvSpPr>
        <p:spPr>
          <a:xfrm>
            <a:off x="6963747" y="6279473"/>
            <a:ext cx="4067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jaynegackenbach.ca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6B73CCA6-0ED5-5DC3-E932-D917D0EA8D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3000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932"/>
    </mc:Choice>
    <mc:Fallback>
      <p:transition spd="slow" advTm="229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40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5BD4E-57A3-5AA1-7813-109F9F8CB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Media use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20D9CC4-6A39-EF24-9CC3-A0FC9F8F1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 l="28641" t="34250" r="27063" b="6951"/>
          <a:stretch>
            <a:fillRect/>
          </a:stretch>
        </p:blipFill>
        <p:spPr bwMode="auto">
          <a:xfrm>
            <a:off x="506964" y="1573646"/>
            <a:ext cx="5497039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5FEFE0B-C4E5-0BB6-B21D-2EDA86386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 l="28050" t="29000" r="27063" b="11151"/>
          <a:stretch>
            <a:fillRect/>
          </a:stretch>
        </p:blipFill>
        <p:spPr bwMode="auto">
          <a:xfrm>
            <a:off x="6212428" y="1573646"/>
            <a:ext cx="547260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4C2EED-14D7-D618-8C95-4CE5BF9D87AC}"/>
              </a:ext>
            </a:extLst>
          </p:cNvPr>
          <p:cNvSpPr txBox="1"/>
          <p:nvPr/>
        </p:nvSpPr>
        <p:spPr>
          <a:xfrm>
            <a:off x="9524796" y="5920276"/>
            <a:ext cx="216024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And this is only 2008………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88182BC-9F99-E255-D8F2-728EA10B829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3054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525"/>
    </mc:Choice>
    <mc:Fallback>
      <p:transition spd="slow" advTm="285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40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conversationagent.com/images/2007/11/18/yournewmedia001_3.jpg"/>
          <p:cNvPicPr>
            <a:picLocks noChangeAspect="1" noChangeArrowheads="1"/>
          </p:cNvPicPr>
          <p:nvPr/>
        </p:nvPicPr>
        <p:blipFill>
          <a:blip r:embed="rId6" cstate="print"/>
          <a:srcRect r="12980"/>
          <a:stretch>
            <a:fillRect/>
          </a:stretch>
        </p:blipFill>
        <p:spPr bwMode="auto">
          <a:xfrm>
            <a:off x="2499421" y="1157276"/>
            <a:ext cx="3812799" cy="328614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</p:pic>
      <p:sp>
        <p:nvSpPr>
          <p:cNvPr id="6" name="Title 5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defTabSz="914400">
              <a:spcBef>
                <a:spcPct val="0"/>
              </a:spcBef>
              <a:defRPr/>
            </a:pPr>
            <a:r>
              <a:rPr lang="en-US" sz="4100" b="1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Home Media Ecology</a:t>
            </a:r>
          </a:p>
        </p:txBody>
      </p:sp>
      <p:pic>
        <p:nvPicPr>
          <p:cNvPr id="2054" name="Picture 6" descr="http://plusheadlines.com/wp-content/uploads/2011/09/facebook_vs_google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5640" y="4057650"/>
            <a:ext cx="4762500" cy="280035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6942348" y="2241451"/>
            <a:ext cx="4788024" cy="26776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BUT….</a:t>
            </a:r>
          </a:p>
          <a:p>
            <a:r>
              <a:rPr lang="en-US" sz="2800" dirty="0"/>
              <a:t>While these electronic media are </a:t>
            </a:r>
            <a:r>
              <a:rPr lang="en-US" sz="2800" b="1" dirty="0"/>
              <a:t>pervasive</a:t>
            </a:r>
            <a:r>
              <a:rPr lang="en-US" sz="2800" dirty="0"/>
              <a:t> and </a:t>
            </a:r>
            <a:r>
              <a:rPr lang="en-US" sz="2800" b="1" dirty="0"/>
              <a:t>invasive</a:t>
            </a:r>
            <a:r>
              <a:rPr lang="en-US" sz="2800" dirty="0"/>
              <a:t> they are </a:t>
            </a:r>
            <a:r>
              <a:rPr lang="en-US" sz="2800" b="1" dirty="0">
                <a:solidFill>
                  <a:srgbClr val="FF0000"/>
                </a:solidFill>
              </a:rPr>
              <a:t>not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yet as immersive and wide spread as Video Games</a:t>
            </a:r>
          </a:p>
        </p:txBody>
      </p:sp>
      <p:pic>
        <p:nvPicPr>
          <p:cNvPr id="1026" name="Picture 2" descr="Introducing more ways for creators to monetize their content authentically  | TikTok Newsroom">
            <a:extLst>
              <a:ext uri="{FF2B5EF4-FFF2-40B4-BE49-F238E27FC236}">
                <a16:creationId xmlns:a16="http://schemas.microsoft.com/office/drawing/2014/main" id="{D19DC4BB-0505-5980-5208-7459DC177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28" y="3998736"/>
            <a:ext cx="2695575" cy="269495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atGPT Has Accelerated the Flywheel">
            <a:extLst>
              <a:ext uri="{FF2B5EF4-FFF2-40B4-BE49-F238E27FC236}">
                <a16:creationId xmlns:a16="http://schemas.microsoft.com/office/drawing/2014/main" id="{50828960-3F49-5501-499D-9A99AC360D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13333" r="27939" b="13611"/>
          <a:stretch/>
        </p:blipFill>
        <p:spPr bwMode="auto">
          <a:xfrm>
            <a:off x="126257" y="211938"/>
            <a:ext cx="2880320" cy="288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04935E-52A9-D04F-116B-EF0ED54270A1}"/>
              </a:ext>
            </a:extLst>
          </p:cNvPr>
          <p:cNvSpPr txBox="1"/>
          <p:nvPr/>
        </p:nvSpPr>
        <p:spPr>
          <a:xfrm>
            <a:off x="8915401" y="5505450"/>
            <a:ext cx="1600200" cy="7694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CA" sz="4400" dirty="0">
                <a:solidFill>
                  <a:schemeClr val="bg1"/>
                </a:solidFill>
              </a:rPr>
              <a:t>2023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0023BE2-FD8B-31B9-4EA1-5A05A80324E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084"/>
    </mc:Choice>
    <mc:Fallback>
      <p:transition spd="slow" advTm="220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15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F4D7E-A3AF-B1A5-4247-0CBF78ED1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869489" cy="800349"/>
          </a:xfrm>
        </p:spPr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OVERVIEW: Conceptual background</a:t>
            </a:r>
            <a:br>
              <a:rPr lang="en-CA" dirty="0">
                <a:solidFill>
                  <a:schemeClr val="bg1"/>
                </a:solidFill>
              </a:rPr>
            </a:br>
            <a:r>
              <a:rPr lang="en-CA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6DA0F-48DA-091C-0375-36689D68E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761" y="1253068"/>
            <a:ext cx="10145714" cy="4995332"/>
          </a:xfrm>
        </p:spPr>
        <p:txBody>
          <a:bodyPr>
            <a:normAutofit fontScale="85000" lnSpcReduction="20000"/>
          </a:bodyPr>
          <a:lstStyle/>
          <a:p>
            <a:r>
              <a:rPr lang="en-CA" dirty="0">
                <a:solidFill>
                  <a:schemeClr val="bg1"/>
                </a:solidFill>
              </a:rPr>
              <a:t>While some waking experiences of consciousness offer an approximation of the nighttime dream state; i.e., fantasy, drug states, fever, etc.</a:t>
            </a:r>
          </a:p>
          <a:p>
            <a:r>
              <a:rPr lang="en-CA" dirty="0">
                <a:solidFill>
                  <a:schemeClr val="bg1"/>
                </a:solidFill>
              </a:rPr>
              <a:t>None are as vivid and interactive as digital reality at least in terms of its widespread and easy access</a:t>
            </a:r>
          </a:p>
          <a:p>
            <a:r>
              <a:rPr lang="en-CA" dirty="0">
                <a:solidFill>
                  <a:schemeClr val="bg1"/>
                </a:solidFill>
              </a:rPr>
              <a:t>The most immersive digital reality, which is widely used, is video game play </a:t>
            </a:r>
          </a:p>
          <a:p>
            <a:r>
              <a:rPr lang="en-CA" dirty="0">
                <a:solidFill>
                  <a:schemeClr val="bg1"/>
                </a:solidFill>
              </a:rPr>
              <a:t>Thus, the effects of video game play on nighttime dreams have been the focus of this research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especially lucid dreams, dreams where the dreamer knows they are dreaming while they are still in the dream</a:t>
            </a:r>
          </a:p>
          <a:p>
            <a:r>
              <a:rPr lang="en-CA" dirty="0">
                <a:solidFill>
                  <a:schemeClr val="bg1"/>
                </a:solidFill>
              </a:rPr>
              <a:t>It is thought that practice in alternative realities, video games, would increase the likelihood of recognizing another reality when it occurs, i.e. nighttime dreams</a:t>
            </a:r>
          </a:p>
          <a:p>
            <a:r>
              <a:rPr lang="en-CA" dirty="0">
                <a:solidFill>
                  <a:schemeClr val="bg1"/>
                </a:solidFill>
              </a:rPr>
              <a:t>Or at least impact nighttime dreams in some way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Nightmare protection has been one finding – the fighting response of many video games translates into fighting back during nightmares where attack and chase occur.</a:t>
            </a:r>
          </a:p>
          <a:p>
            <a:r>
              <a:rPr lang="en-CA" dirty="0">
                <a:solidFill>
                  <a:schemeClr val="bg1"/>
                </a:solidFill>
              </a:rPr>
              <a:t>This is theoretically based on the Game Transfer Phenomena, gaming experience transfers to various real world and imaginary world experiences (</a:t>
            </a:r>
            <a:r>
              <a:rPr lang="en-US" sz="20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Arial Unicode MS"/>
                <a:cs typeface="Times New Roman" panose="02020603050405020304" pitchFamily="18" charset="0"/>
              </a:rPr>
              <a:t>Ortiz de Gortari &amp; Griffiths, 2012)</a:t>
            </a:r>
            <a:r>
              <a:rPr lang="en-CA" dirty="0">
                <a:solidFill>
                  <a:schemeClr val="bg1"/>
                </a:solidFill>
              </a:rPr>
              <a:t> and the generalizability of imaginal experiences in training and treatment (Krakow &amp; </a:t>
            </a:r>
            <a:r>
              <a:rPr lang="en-CA" dirty="0" err="1">
                <a:solidFill>
                  <a:schemeClr val="bg1"/>
                </a:solidFill>
              </a:rPr>
              <a:t>Zadra</a:t>
            </a:r>
            <a:r>
              <a:rPr lang="en-CA" dirty="0">
                <a:solidFill>
                  <a:schemeClr val="bg1"/>
                </a:solidFill>
              </a:rPr>
              <a:t>, 2010)</a:t>
            </a:r>
            <a:endParaRPr lang="en-CA" dirty="0">
              <a:solidFill>
                <a:srgbClr val="FF0000"/>
              </a:solidFill>
            </a:endParaRPr>
          </a:p>
          <a:p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757CADC-1200-481D-3894-6592618AB3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60057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902"/>
    </mc:Choice>
    <mc:Fallback>
      <p:transition spd="slow" advTm="1039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15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F4D7E-A3AF-B1A5-4247-0CBF78ED1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00349"/>
          </a:xfrm>
        </p:spPr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OVERVIEW: This presentation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6DA0F-48DA-091C-0375-36689D68E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Brief survey of research examining the relationship between video game play and lucid dreaming</a:t>
            </a:r>
          </a:p>
          <a:p>
            <a:r>
              <a:rPr lang="en-CA" dirty="0">
                <a:solidFill>
                  <a:schemeClr val="bg1"/>
                </a:solidFill>
              </a:rPr>
              <a:t>Topics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Brief review of two relevant previous studies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New data analysis using linguistic based dream content analysis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Inclusion of additional samples 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377691C-3C65-E9EF-6167-17373F205D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74637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666"/>
    </mc:Choice>
    <mc:Fallback>
      <p:transition spd="slow" advTm="186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15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305F0-51BD-8F2A-3399-648B014CB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8"/>
            <a:r>
              <a:rPr lang="en-US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Dreams of Gamers Over Time: 2006 to 2016</a:t>
            </a:r>
            <a:br>
              <a:rPr lang="en-US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b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154D2-0DAC-317D-FDFA-26CA545CB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755188" cy="4195481"/>
          </a:xfrm>
        </p:spPr>
        <p:txBody>
          <a:bodyPr>
            <a:normAutofit fontScale="92500" lnSpcReduction="10000"/>
          </a:bodyPr>
          <a:lstStyle/>
          <a:p>
            <a:r>
              <a:rPr lang="en-CA" dirty="0">
                <a:solidFill>
                  <a:schemeClr val="bg1"/>
                </a:solidFill>
              </a:rPr>
              <a:t>8 of 35 dream samples were selected based on their sample similarities and the question asked of respondent being most recent dream</a:t>
            </a:r>
          </a:p>
          <a:p>
            <a:r>
              <a:rPr lang="en-CA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Gackenbach and </a:t>
            </a:r>
            <a:r>
              <a:rPr lang="en-CA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Velichka</a:t>
            </a:r>
            <a:r>
              <a:rPr lang="en-CA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(2017) found weak but significant positive correlations between </a:t>
            </a:r>
          </a:p>
          <a:p>
            <a:pPr lvl="1"/>
            <a:r>
              <a:rPr lang="en-CA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three measures of dream lucidity and year </a:t>
            </a:r>
          </a:p>
          <a:p>
            <a:pPr lvl="2"/>
            <a:r>
              <a:rPr lang="en-CA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Judges direct assessment of lucidity</a:t>
            </a:r>
          </a:p>
          <a:p>
            <a:pPr lvl="2"/>
            <a:r>
              <a:rPr lang="en-CA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Judges assessment using the MACE (Kahan, 1994)</a:t>
            </a:r>
          </a:p>
          <a:p>
            <a:pPr lvl="2"/>
            <a:r>
              <a:rPr lang="en-CA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Judges assessment of dream control</a:t>
            </a:r>
            <a:endParaRPr lang="en-CA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lvl="1"/>
            <a:r>
              <a:rPr lang="en-CA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between two video game play measures and year</a:t>
            </a:r>
          </a:p>
          <a:p>
            <a:pPr lvl="2"/>
            <a:r>
              <a:rPr lang="en-CA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Video game frequency</a:t>
            </a:r>
          </a:p>
          <a:p>
            <a:pPr lvl="2"/>
            <a:r>
              <a:rPr lang="en-CA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Number of video games played</a:t>
            </a:r>
          </a:p>
          <a:p>
            <a:r>
              <a:rPr lang="en-CA" sz="22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As time passed more people game and more report lucid type dreams</a:t>
            </a:r>
            <a:endParaRPr lang="en-CA" sz="2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E974BA4B-1211-E6BD-0AB8-C37970A7D0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72027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754"/>
    </mc:Choice>
    <mc:Fallback>
      <p:transition spd="slow" advTm="797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15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7566D-ED1E-C251-EC87-2DACCCE52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Individual differences in dreams and video game play: 2018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279C7-843C-6816-3559-25FAE52446C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>
                <a:solidFill>
                  <a:schemeClr val="bg1"/>
                </a:solidFill>
              </a:rPr>
              <a:t>Collected media related dreams of any kind</a:t>
            </a:r>
          </a:p>
          <a:p>
            <a:r>
              <a:rPr lang="en-CA" dirty="0">
                <a:solidFill>
                  <a:schemeClr val="bg1"/>
                </a:solidFill>
              </a:rPr>
              <a:t>Classified them as passive (i.e. movie, TV) or interactive (i.e., video games, social media) media dreams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Passive were 93 dreams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Interactive were 103 dreams</a:t>
            </a:r>
          </a:p>
          <a:p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DC9DB2-5379-8A9D-2CA9-A5B162729DD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>
                <a:solidFill>
                  <a:schemeClr val="bg1"/>
                </a:solidFill>
              </a:rPr>
              <a:t>Interactive  &gt; passive on subscales of lucidity  measure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Insight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Memory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Realism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Positive emotions</a:t>
            </a:r>
          </a:p>
          <a:p>
            <a:r>
              <a:rPr lang="en-CA" dirty="0">
                <a:solidFill>
                  <a:schemeClr val="bg1"/>
                </a:solidFill>
              </a:rPr>
              <a:t>Interactive &gt; Passive on gaming variables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Game Consumption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Problem Video Game Play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Game Engagement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Game Transfer Phenomena</a:t>
            </a:r>
          </a:p>
          <a:p>
            <a:endParaRPr lang="en-CA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C70452E-8AC4-E568-6EE6-ABBD3EF9A1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6347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503"/>
    </mc:Choice>
    <mc:Fallback>
      <p:transition spd="slow" advTm="525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15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8485B-0201-2312-E36C-E62A6150A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452718"/>
            <a:ext cx="10420350" cy="1400530"/>
          </a:xfrm>
        </p:spPr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External sample 2015 to 2022: </a:t>
            </a:r>
            <a:r>
              <a:rPr lang="en-CA" dirty="0" err="1">
                <a:solidFill>
                  <a:schemeClr val="bg1"/>
                </a:solidFill>
              </a:rPr>
              <a:t>Bulkeley’s</a:t>
            </a:r>
            <a:r>
              <a:rPr lang="en-CA" dirty="0">
                <a:solidFill>
                  <a:schemeClr val="bg1"/>
                </a:solidFill>
              </a:rPr>
              <a:t> Sleep and Dream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111E9-086A-D09C-C917-E7B319A7144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>
                <a:solidFill>
                  <a:schemeClr val="bg1"/>
                </a:solidFill>
              </a:rPr>
              <a:t>Website allows choice of dreams as function of various elements</a:t>
            </a:r>
          </a:p>
          <a:p>
            <a:r>
              <a:rPr lang="en-CA" dirty="0">
                <a:solidFill>
                  <a:schemeClr val="bg1"/>
                </a:solidFill>
              </a:rPr>
              <a:t>The technology and science category was chosen and within that video game or computer game mentioned in the dream</a:t>
            </a:r>
          </a:p>
          <a:p>
            <a:r>
              <a:rPr lang="en-CA" dirty="0">
                <a:solidFill>
                  <a:schemeClr val="bg1"/>
                </a:solidFill>
              </a:rPr>
              <a:t>50 video game dreams and 50 technology dreams with no video game mention were compared</a:t>
            </a:r>
          </a:p>
          <a:p>
            <a:r>
              <a:rPr lang="en-CA" dirty="0">
                <a:solidFill>
                  <a:schemeClr val="bg1"/>
                </a:solidFill>
              </a:rPr>
              <a:t>Content analysis was LIWC-22 with proportions converted to z-scores</a:t>
            </a:r>
          </a:p>
          <a:p>
            <a:r>
              <a:rPr lang="en-CA" dirty="0">
                <a:solidFill>
                  <a:schemeClr val="bg1"/>
                </a:solidFill>
              </a:rPr>
              <a:t>Compared to waking fantasy trigger from TAT (a projective test)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C750F2-A7CA-077B-B1DD-19C7C981AA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Content of dreams was compared using the Linguistic Inventory and Word Count (LIWC-22) system (</a:t>
            </a:r>
            <a:r>
              <a:rPr lang="en-CA" sz="1800" dirty="0">
                <a:solidFill>
                  <a:schemeClr val="bg1"/>
                </a:solidFill>
                <a:effectLst/>
              </a:rPr>
              <a:t>Boyd, </a:t>
            </a:r>
            <a:r>
              <a:rPr lang="en-CA" sz="1800" dirty="0" err="1">
                <a:solidFill>
                  <a:schemeClr val="bg1"/>
                </a:solidFill>
                <a:effectLst/>
              </a:rPr>
              <a:t>Ashokkumar</a:t>
            </a:r>
            <a:r>
              <a:rPr lang="en-CA" sz="1800" dirty="0">
                <a:solidFill>
                  <a:schemeClr val="bg1"/>
                </a:solidFill>
                <a:effectLst/>
              </a:rPr>
              <a:t>, Seraj</a:t>
            </a:r>
            <a:r>
              <a:rPr lang="en-CA" sz="1800" dirty="0">
                <a:solidFill>
                  <a:schemeClr val="bg1"/>
                </a:solidFill>
              </a:rPr>
              <a:t> </a:t>
            </a:r>
            <a:r>
              <a:rPr lang="en-CA" sz="1800" dirty="0">
                <a:solidFill>
                  <a:schemeClr val="bg1"/>
                </a:solidFill>
                <a:effectLst/>
              </a:rPr>
              <a:t>&amp; Pennebaker, 2022)</a:t>
            </a:r>
            <a:endParaRPr lang="en-US" sz="1800" dirty="0">
              <a:solidFill>
                <a:schemeClr val="bg1"/>
              </a:solidFill>
            </a:endParaRP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Widely used data analysis system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Tabulates frequency of word usage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Easy to use system via computers</a:t>
            </a:r>
          </a:p>
          <a:p>
            <a:pPr lvl="1"/>
            <a:r>
              <a:rPr lang="en-US" sz="1800" dirty="0" err="1">
                <a:solidFill>
                  <a:schemeClr val="bg1"/>
                </a:solidFill>
              </a:rPr>
              <a:t>Bulkeley</a:t>
            </a:r>
            <a:r>
              <a:rPr lang="en-US" sz="1800" dirty="0">
                <a:solidFill>
                  <a:schemeClr val="bg1"/>
                </a:solidFill>
              </a:rPr>
              <a:t> &amp; Graves (2018) used it to examine dream content of nightmares and lucid dreams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Zheng &amp; </a:t>
            </a:r>
            <a:r>
              <a:rPr lang="en-CA" sz="1800" b="0" i="0" u="none" strike="noStrike" dirty="0" err="1">
                <a:solidFill>
                  <a:schemeClr val="bg1"/>
                </a:solidFill>
                <a:effectLst/>
                <a:latin typeface="+mn-lt"/>
              </a:rPr>
              <a:t>Schweickert</a:t>
            </a:r>
            <a:r>
              <a:rPr lang="en-CA" sz="18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bg1"/>
                </a:solidFill>
              </a:rPr>
              <a:t>(2021) compared its outcomes to the Hall &amp; </a:t>
            </a:r>
            <a:r>
              <a:rPr lang="en-US" sz="1800" dirty="0" err="1">
                <a:solidFill>
                  <a:schemeClr val="bg1"/>
                </a:solidFill>
              </a:rPr>
              <a:t>VandeCastle</a:t>
            </a:r>
            <a:r>
              <a:rPr lang="en-US" sz="1800" dirty="0">
                <a:solidFill>
                  <a:schemeClr val="bg1"/>
                </a:solidFill>
              </a:rPr>
              <a:t> norms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0E89BE2-D524-0C2D-0A70-A6930EB755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66368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754"/>
    </mc:Choice>
    <mc:Fallback>
      <p:transition spd="slow" advTm="717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15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B8B90-9E76-8C63-2426-93B46618B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Lucid dreams versus waking Fantasy (TAT responses) on LIWC-22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90E13B-CB0B-12BA-BCE5-3ADB46B65BB2}"/>
              </a:ext>
            </a:extLst>
          </p:cNvPr>
          <p:cNvSpPr txBox="1"/>
          <p:nvPr/>
        </p:nvSpPr>
        <p:spPr>
          <a:xfrm>
            <a:off x="4226994" y="6265801"/>
            <a:ext cx="4067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jaynegackenbach.ca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511FB4C-B1C7-E590-305F-A2CC912634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65406" y="1959402"/>
            <a:ext cx="6966131" cy="4200245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LIWC-22 on lucid dreams (Gackenbach lab 2010) relative to TAT fantasy</a:t>
            </a:r>
          </a:p>
          <a:p>
            <a:r>
              <a:rPr lang="en-CA" dirty="0">
                <a:solidFill>
                  <a:schemeClr val="bg1"/>
                </a:solidFill>
              </a:rPr>
              <a:t>Lucid dreams &gt; TAT fantasy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Authentic (</a:t>
            </a:r>
            <a:r>
              <a:rPr lang="en-CA" sz="1800" kern="0" dirty="0">
                <a:solidFill>
                  <a:srgbClr val="343434"/>
                </a:solidFill>
                <a:effectLst/>
                <a:latin typeface="Ralew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tend to speak more spontaneously and do not self-regulate or filter what they are saying)</a:t>
            </a:r>
            <a:endParaRPr lang="en-CA" dirty="0">
              <a:solidFill>
                <a:schemeClr val="bg1"/>
              </a:solidFill>
            </a:endParaRPr>
          </a:p>
          <a:p>
            <a:pPr lvl="1"/>
            <a:r>
              <a:rPr lang="en-CA" dirty="0">
                <a:solidFill>
                  <a:schemeClr val="bg1"/>
                </a:solidFill>
              </a:rPr>
              <a:t>Use of “I”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Memory</a:t>
            </a:r>
          </a:p>
          <a:p>
            <a:r>
              <a:rPr lang="en-CA" dirty="0">
                <a:solidFill>
                  <a:schemeClr val="bg1"/>
                </a:solidFill>
              </a:rPr>
              <a:t>TAT fantasy &gt; lucid dreams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Clout (</a:t>
            </a:r>
            <a:r>
              <a:rPr lang="en-CA" sz="1800" kern="0" dirty="0">
                <a:solidFill>
                  <a:srgbClr val="343434"/>
                </a:solidFill>
                <a:effectLst/>
                <a:latin typeface="Ralew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relative social status, confidence, or leadership)</a:t>
            </a:r>
            <a:endParaRPr lang="en-CA" dirty="0">
              <a:solidFill>
                <a:schemeClr val="bg1"/>
              </a:solidFill>
            </a:endParaRPr>
          </a:p>
          <a:p>
            <a:pPr lvl="1"/>
            <a:r>
              <a:rPr lang="en-CA" dirty="0">
                <a:solidFill>
                  <a:schemeClr val="bg1"/>
                </a:solidFill>
              </a:rPr>
              <a:t>Social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Social references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72E9046-06E8-53C2-99F8-2EF48E2A94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8334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520"/>
    </mc:Choice>
    <mc:Fallback>
      <p:transition spd="slow" advTm="785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15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9FA15-B36A-FA65-C562-CF4E3395B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47482"/>
          </a:xfrm>
        </p:spPr>
        <p:txBody>
          <a:bodyPr/>
          <a:lstStyle/>
          <a:p>
            <a:r>
              <a:rPr lang="en-CA" sz="3200" dirty="0">
                <a:solidFill>
                  <a:schemeClr val="bg1"/>
                </a:solidFill>
              </a:rPr>
              <a:t>Results video game vs nonvideo game dreams but technology on LIWC-22 selected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BAF00-56AE-3DE6-D447-11B3CE4451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551181" cy="4195763"/>
          </a:xfrm>
        </p:spPr>
        <p:txBody>
          <a:bodyPr>
            <a:normAutofit fontScale="92500"/>
          </a:bodyPr>
          <a:lstStyle/>
          <a:p>
            <a:r>
              <a:rPr lang="en-CA" dirty="0">
                <a:solidFill>
                  <a:schemeClr val="bg1"/>
                </a:solidFill>
              </a:rPr>
              <a:t>8 variables showed significant dream differences from waking fantasy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Clout was less in dreams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These variables are higher in dreams</a:t>
            </a:r>
          </a:p>
          <a:p>
            <a:pPr lvl="2"/>
            <a:r>
              <a:rPr lang="en-CA" b="1" dirty="0">
                <a:solidFill>
                  <a:schemeClr val="bg1"/>
                </a:solidFill>
              </a:rPr>
              <a:t>Authenticity (more)</a:t>
            </a:r>
          </a:p>
          <a:p>
            <a:pPr lvl="2"/>
            <a:r>
              <a:rPr lang="en-CA" b="1" dirty="0">
                <a:solidFill>
                  <a:schemeClr val="bg1"/>
                </a:solidFill>
              </a:rPr>
              <a:t>Use of “I” (more)</a:t>
            </a:r>
          </a:p>
          <a:p>
            <a:pPr lvl="2"/>
            <a:r>
              <a:rPr lang="en-CA" dirty="0">
                <a:solidFill>
                  <a:schemeClr val="bg1"/>
                </a:solidFill>
              </a:rPr>
              <a:t>Culture (more)</a:t>
            </a:r>
          </a:p>
          <a:p>
            <a:pPr lvl="2"/>
            <a:r>
              <a:rPr lang="en-CA" dirty="0">
                <a:solidFill>
                  <a:schemeClr val="bg1"/>
                </a:solidFill>
              </a:rPr>
              <a:t>Leisure (more)</a:t>
            </a:r>
          </a:p>
          <a:p>
            <a:pPr lvl="2"/>
            <a:r>
              <a:rPr lang="en-CA" dirty="0">
                <a:solidFill>
                  <a:schemeClr val="bg1"/>
                </a:solidFill>
              </a:rPr>
              <a:t>Home (more)</a:t>
            </a:r>
          </a:p>
          <a:p>
            <a:pPr lvl="2"/>
            <a:r>
              <a:rPr lang="en-CA" dirty="0">
                <a:solidFill>
                  <a:schemeClr val="bg1"/>
                </a:solidFill>
              </a:rPr>
              <a:t>Space (more)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Only one linguistic variable had dream type differences</a:t>
            </a:r>
          </a:p>
          <a:p>
            <a:pPr lvl="2"/>
            <a:r>
              <a:rPr lang="en-CA" b="1" dirty="0">
                <a:solidFill>
                  <a:srgbClr val="FF0000"/>
                </a:solidFill>
              </a:rPr>
              <a:t>Technology (more: gaming&gt;nongame)</a:t>
            </a:r>
          </a:p>
          <a:p>
            <a:pPr lvl="1"/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63D5B6-27A9-5BCB-C06B-74653F4B46F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CA" dirty="0">
                <a:solidFill>
                  <a:schemeClr val="bg1"/>
                </a:solidFill>
              </a:rPr>
              <a:t>Lucid type variables from LIWC-22 showed no difference between dream types or between dreams and waking fantasy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Cognitive processes</a:t>
            </a:r>
          </a:p>
          <a:p>
            <a:pPr lvl="1"/>
            <a:r>
              <a:rPr lang="en-CA" b="1" dirty="0">
                <a:solidFill>
                  <a:schemeClr val="bg1"/>
                </a:solidFill>
              </a:rPr>
              <a:t>Memory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affect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2D048F9-BDDD-984E-8CF3-ECF68AEBAC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61382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686"/>
    </mc:Choice>
    <mc:Fallback>
      <p:transition spd="slow" advTm="726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15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B8B90-9E76-8C63-2426-93B46618B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022" y="452718"/>
            <a:ext cx="9404723" cy="1400530"/>
          </a:xfrm>
        </p:spPr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C1D50-E356-90C9-FAD5-1230A31634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022" y="1853248"/>
            <a:ext cx="9214045" cy="3918472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Weak support for a video game – lucidity connection over 17-year period and multiple samples</a:t>
            </a:r>
          </a:p>
          <a:p>
            <a:r>
              <a:rPr lang="en-CA" dirty="0">
                <a:solidFill>
                  <a:schemeClr val="bg1"/>
                </a:solidFill>
              </a:rPr>
              <a:t>Most samples from university undergraduates in western Canada</a:t>
            </a:r>
          </a:p>
          <a:p>
            <a:r>
              <a:rPr lang="en-CA" dirty="0">
                <a:solidFill>
                  <a:schemeClr val="bg1"/>
                </a:solidFill>
              </a:rPr>
              <a:t>Strongest in studies where judges coded dreams and dreams were recent – no special dream type asked for</a:t>
            </a:r>
          </a:p>
          <a:p>
            <a:r>
              <a:rPr lang="en-CA" dirty="0">
                <a:solidFill>
                  <a:schemeClr val="bg1"/>
                </a:solidFill>
              </a:rPr>
              <a:t>Weakest in recent data where computer aided linguistic based coding was done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BUT LIWC offers a new direction in examining dream content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90E13B-CB0B-12BA-BCE5-3ADB46B65BB2}"/>
              </a:ext>
            </a:extLst>
          </p:cNvPr>
          <p:cNvSpPr txBox="1"/>
          <p:nvPr/>
        </p:nvSpPr>
        <p:spPr>
          <a:xfrm>
            <a:off x="4226994" y="6265801"/>
            <a:ext cx="4067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jaynegackenbach.ca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E5978B00-E989-FF9C-4A65-3F68796270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92428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548"/>
    </mc:Choice>
    <mc:Fallback>
      <p:transition spd="slow" advTm="365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15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F2222A-0128-2571-0FC7-C04E44A45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112" y="484468"/>
            <a:ext cx="9490448" cy="420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CA" sz="1200" b="1" dirty="0">
                <a:solidFill>
                  <a:schemeClr val="bg1"/>
                </a:solidFill>
                <a:latin typeface="+mn-lt"/>
              </a:rPr>
              <a:t>References</a:t>
            </a:r>
            <a:endParaRPr lang="en-CA" sz="1000" b="1" dirty="0">
              <a:solidFill>
                <a:schemeClr val="bg1"/>
              </a:solidFill>
              <a:latin typeface="+mn-lt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"/>
              <a:tabLst>
                <a:tab pos="457200" algn="l"/>
              </a:tabLst>
            </a:pP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Boyd, R. L., </a:t>
            </a:r>
            <a:r>
              <a:rPr lang="en-CA" sz="1000" kern="1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Ashokkumar</a:t>
            </a: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A., Seraj, S., &amp; Pennebaker, J. W. (2022). </a:t>
            </a:r>
            <a:r>
              <a:rPr lang="en-CA" sz="1000" i="1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development and psychometric properties of LIWC-22</a:t>
            </a: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Austin, TX: University of Texas at Austin. https://www.liwc.app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"/>
              <a:tabLst>
                <a:tab pos="457200" algn="l"/>
              </a:tabLst>
            </a:pPr>
            <a:r>
              <a:rPr lang="en-CA" sz="1000" kern="1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Bulkeley</a:t>
            </a: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K. &amp; Graves, M. (2018) Using the LIWC program to study dreams. </a:t>
            </a:r>
            <a:r>
              <a:rPr lang="en-CA" sz="1000" i="1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Dreaming</a:t>
            </a: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29(1), 43-58.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"/>
              <a:tabLst>
                <a:tab pos="457200" algn="l"/>
              </a:tabLst>
            </a:pP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Gackenbach, J.I. &amp; </a:t>
            </a:r>
            <a:r>
              <a:rPr lang="en-CA" sz="1000" kern="1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Velichka</a:t>
            </a: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M. (2017, June). </a:t>
            </a:r>
            <a:r>
              <a:rPr lang="en-CA" sz="1000" i="1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Dreams of Gamers Over Time: 2006 to 2016</a:t>
            </a: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Poster presented at IASD conference, Anaheim, CA.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"/>
              <a:tabLst>
                <a:tab pos="457200" algn="l"/>
              </a:tabLst>
            </a:pP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Gackenbach, J.I., </a:t>
            </a:r>
            <a:r>
              <a:rPr lang="en-CA" sz="1000" kern="1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McDonnall</a:t>
            </a: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B. &amp; Estrada, E. (2018, May). </a:t>
            </a:r>
            <a:r>
              <a:rPr lang="en-CA" sz="1000" i="1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Individual differences in dreams and video game play</a:t>
            </a: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Paper presented at the Canadian Game Studies Meeting, Regina, Sask.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"/>
              <a:tabLst>
                <a:tab pos="457200" algn="l"/>
              </a:tabLst>
            </a:pP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Hall, C. S., &amp; Van de Castle, R. (1966). </a:t>
            </a:r>
            <a:r>
              <a:rPr lang="en-CA" sz="1000" i="1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Content Analysis of Dreams</a:t>
            </a: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. New York: Appleton-Century-Crofts.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"/>
              <a:tabLst>
                <a:tab pos="457200" algn="l"/>
              </a:tabLst>
            </a:pPr>
            <a:r>
              <a:rPr lang="en-US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Kahan, Tracey L. (1994). Measuring dream self-reflectiveness: A comparison of two approaches. </a:t>
            </a:r>
            <a:r>
              <a:rPr lang="en-US" sz="1000" i="1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Dreaming</a:t>
            </a:r>
            <a:r>
              <a:rPr lang="en-US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000" i="1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(3), 177-193.</a:t>
            </a:r>
            <a:endParaRPr lang="en-CA" sz="1000" kern="1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"/>
              <a:tabLst>
                <a:tab pos="457200" algn="l"/>
              </a:tabLst>
            </a:pP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Krakow, B. &amp; </a:t>
            </a:r>
            <a:r>
              <a:rPr lang="en-CA" sz="1000" kern="1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Zadra</a:t>
            </a: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A. (2010). Imagery rehearsal therapy: Principles and practice. </a:t>
            </a:r>
            <a:r>
              <a:rPr lang="en-CA" sz="1000" i="1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Sleep Medicine Clinics</a:t>
            </a: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5(2), 289-298.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"/>
              <a:tabLst>
                <a:tab pos="457200" algn="l"/>
              </a:tabLst>
            </a:pPr>
            <a:r>
              <a:rPr lang="en-US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Ortiz de Gortari, A.B., &amp; Griffiths, M.D. (2012). Chapter 11: An introduction to game transfer phenomena in video game playing. In J.I. Gackenbach (Ed.), </a:t>
            </a:r>
            <a:r>
              <a:rPr lang="en-US" sz="1000" i="1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Video game play and consciousness </a:t>
            </a:r>
            <a:r>
              <a:rPr lang="en-US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(p. 217-244)</a:t>
            </a: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NY: Nova Science Publishers.</a:t>
            </a:r>
            <a:endParaRPr lang="en-CA" sz="1000" kern="1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"/>
              <a:tabLst>
                <a:tab pos="457200" algn="l"/>
              </a:tabLst>
            </a:pP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Pennebaker, J.W., </a:t>
            </a:r>
            <a:r>
              <a:rPr lang="en-CA" sz="1000" kern="1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Booyd</a:t>
            </a: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R.L., Jordan, K., &amp; Blackburn, K. (2015). </a:t>
            </a:r>
            <a:r>
              <a:rPr lang="en-CA" sz="1000" i="1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development and psychometric properties of LIWC2015</a:t>
            </a: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Austin, TX: University of Texas at Austin.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"/>
              <a:tabLst>
                <a:tab pos="457200" algn="l"/>
              </a:tabLst>
            </a:pP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Zheng, X., &amp; </a:t>
            </a:r>
            <a:r>
              <a:rPr lang="en-CA" sz="1000" kern="1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Schweickert</a:t>
            </a: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R. (2021). Comparing hall Van de Castle coding and Linguistic Inquiry and Word Count using canonical correlation analysis. </a:t>
            </a:r>
            <a:r>
              <a:rPr lang="en-CA" sz="1000" i="1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Dreaming, 31</a:t>
            </a:r>
            <a:r>
              <a:rPr lang="en-CA" sz="1000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(3), 207–224. </a:t>
            </a:r>
            <a:r>
              <a:rPr lang="en-CA" sz="1000" u="sng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https://doi.org/10.1037/drm0000173</a:t>
            </a:r>
            <a:endParaRPr lang="en-CA" sz="1000" kern="1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90E13B-CB0B-12BA-BCE5-3ADB46B65BB2}"/>
              </a:ext>
            </a:extLst>
          </p:cNvPr>
          <p:cNvSpPr txBox="1"/>
          <p:nvPr/>
        </p:nvSpPr>
        <p:spPr>
          <a:xfrm>
            <a:off x="3100280" y="5898071"/>
            <a:ext cx="6752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These and other research studies on technology and dreams can be found at jaynegackenbach.ca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B037451-153D-3C57-309A-F96D8B6556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70782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249"/>
    </mc:Choice>
    <mc:Fallback>
      <p:transition spd="slow" advTm="352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6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0.8|1.1|1.1|1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84036_DIGITAL ION DESIGN_SL_V1.pptx" id="{AD58A1CE-E9E9-4C2E-83A0-65FD4522F93A}" vid="{1E9553B9-AA04-4A15-9836-1E066825781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8C88F1-1664-415F-AFCE-F6CF45809817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CC30393A-FEC6-4A44-9E4A-6EA49F1F7D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D16958A-754B-4396-9457-FD7A427A37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Digital design</Template>
  <TotalTime>1108</TotalTime>
  <Words>1303</Words>
  <Application>Microsoft Office PowerPoint</Application>
  <PresentationFormat>Widescreen</PresentationFormat>
  <Paragraphs>112</Paragraphs>
  <Slides>12</Slides>
  <Notes>1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Raleway</vt:lpstr>
      <vt:lpstr>Wingdings 3</vt:lpstr>
      <vt:lpstr>Ion</vt:lpstr>
      <vt:lpstr>Video Game Play and Lucid Dreaming: A 20-year Retrospective</vt:lpstr>
      <vt:lpstr>Media use</vt:lpstr>
      <vt:lpstr>PowerPoint Presentation</vt:lpstr>
      <vt:lpstr>OVERVIEW: Conceptual background  </vt:lpstr>
      <vt:lpstr>OVERVIEW: This presentation </vt:lpstr>
      <vt:lpstr>Dreams of Gamers Over Time: 2006 to 2016  </vt:lpstr>
      <vt:lpstr>Individual differences in dreams and video game play: 2018</vt:lpstr>
      <vt:lpstr>External sample 2015 to 2022: Bulkeley’s Sleep and Dream Data</vt:lpstr>
      <vt:lpstr>Lucid dreams versus waking Fantasy (TAT responses) on LIWC-22</vt:lpstr>
      <vt:lpstr>Results video game vs nonvideo game dreams but technology on LIWC-22 selected variables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Game Play and Lucid Dreaming: A 20-year Retrospective</dc:title>
  <dc:creator>jayne gackenbach</dc:creator>
  <cp:lastModifiedBy>jayne gackenbach</cp:lastModifiedBy>
  <cp:revision>21</cp:revision>
  <dcterms:created xsi:type="dcterms:W3CDTF">2023-07-28T12:38:51Z</dcterms:created>
  <dcterms:modified xsi:type="dcterms:W3CDTF">2023-08-01T17:57:23Z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