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2"/>
  </p:notesMasterIdLst>
  <p:handoutMasterIdLst>
    <p:handoutMasterId r:id="rId33"/>
  </p:handoutMasterIdLst>
  <p:sldIdLst>
    <p:sldId id="256" r:id="rId5"/>
    <p:sldId id="285" r:id="rId6"/>
    <p:sldId id="289" r:id="rId7"/>
    <p:sldId id="278" r:id="rId8"/>
    <p:sldId id="286" r:id="rId9"/>
    <p:sldId id="259" r:id="rId10"/>
    <p:sldId id="258" r:id="rId11"/>
    <p:sldId id="263" r:id="rId12"/>
    <p:sldId id="280" r:id="rId13"/>
    <p:sldId id="264" r:id="rId14"/>
    <p:sldId id="265" r:id="rId15"/>
    <p:sldId id="266" r:id="rId16"/>
    <p:sldId id="267" r:id="rId17"/>
    <p:sldId id="268" r:id="rId18"/>
    <p:sldId id="269" r:id="rId19"/>
    <p:sldId id="288" r:id="rId20"/>
    <p:sldId id="270" r:id="rId21"/>
    <p:sldId id="287" r:id="rId22"/>
    <p:sldId id="272" r:id="rId23"/>
    <p:sldId id="273" r:id="rId24"/>
    <p:sldId id="290" r:id="rId25"/>
    <p:sldId id="291" r:id="rId26"/>
    <p:sldId id="274" r:id="rId27"/>
    <p:sldId id="275" r:id="rId28"/>
    <p:sldId id="282" r:id="rId29"/>
    <p:sldId id="277" r:id="rId30"/>
    <p:sldId id="27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6DF"/>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2614" autoAdjust="0"/>
  </p:normalViewPr>
  <p:slideViewPr>
    <p:cSldViewPr snapToGrid="0">
      <p:cViewPr varScale="1">
        <p:scale>
          <a:sx n="65" d="100"/>
          <a:sy n="65" d="100"/>
        </p:scale>
        <p:origin x="1286" y="38"/>
      </p:cViewPr>
      <p:guideLst/>
    </p:cSldViewPr>
  </p:slideViewPr>
  <p:outlineViewPr>
    <p:cViewPr>
      <p:scale>
        <a:sx n="33" d="100"/>
        <a:sy n="33" d="100"/>
      </p:scale>
      <p:origin x="0" y="-2880"/>
    </p:cViewPr>
  </p:outlineViewPr>
  <p:notesTextViewPr>
    <p:cViewPr>
      <p:scale>
        <a:sx n="1" d="1"/>
        <a:sy n="1" d="1"/>
      </p:scale>
      <p:origin x="0" y="0"/>
    </p:cViewPr>
  </p:notesTextViewPr>
  <p:sorterViewPr>
    <p:cViewPr varScale="1">
      <p:scale>
        <a:sx n="100" d="100"/>
        <a:sy n="100" d="100"/>
      </p:scale>
      <p:origin x="0" y="-3413"/>
    </p:cViewPr>
  </p:sorterViewPr>
  <p:notesViewPr>
    <p:cSldViewPr snapToGrid="0">
      <p:cViewPr>
        <p:scale>
          <a:sx n="1" d="2"/>
          <a:sy n="1" d="2"/>
        </p:scale>
        <p:origin x="3403" y="29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6/8/2026</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6/8/2026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dirty="0"/>
          </a:p>
        </p:txBody>
      </p:sp>
    </p:spTree>
    <p:extLst>
      <p:ext uri="{BB962C8B-B14F-4D97-AF65-F5344CB8AC3E}">
        <p14:creationId xmlns:p14="http://schemas.microsoft.com/office/powerpoint/2010/main" val="17781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Frame as research, not personal narrative.</a:t>
            </a:r>
          </a:p>
          <a:p>
            <a:r>
              <a:rPr dirty="0"/>
              <a:t>Single-case but analytically structured.</a:t>
            </a:r>
          </a:p>
          <a:p>
            <a:r>
              <a:rPr dirty="0"/>
              <a:t>Focus on symbolic systems.</a:t>
            </a:r>
          </a:p>
          <a:p>
            <a:endParaRPr dirty="0"/>
          </a:p>
          <a:p>
            <a:r>
              <a:rPr dirty="0"/>
              <a:t>Anchor: This is a study of how grief is processed across symbolic systems—not just how it is felt.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is important to consider why this death was so noteworthy to the author. While sibling deaths signal one’s own morality (Doka, 2002; Packman, Horsley, Davies, &amp; Kramer, 2006), this one was singular in that there were only two siblings; her sister had no children, and her sister’s husband of 50+ years predeceased her by 4 years. Additionally, due to an earlier stroke (November of 2020), her sibling was diagnosed with vascular dementia. As her only living relative, the author maintained contact with her sister for the last five years, despite 77 years of on-and-off contact between the siblings. All other secondary relatives lived thousands of miles away. Given that the relationship was often highly contentious, this offered an opportunity for both to try to put aside their lifelong differences and enjoy each other, knowing that the end was more clearly in sight for the author’s sister than for the author. Although the author was not her sister’s primary caregiver, private senior caregivers were employed; she was the next of kin and visited her sister every few months over those five years. No other visits by family or friends occurred over the five years of dementia, except for one two-hour lunch visit by a cousin. Thus, the author played a primary supportive role in her sister’s life over the last five years and a difficult role in previous years. Despite the centrality of sibling relationships across the lifespan, adult sibling bereavement remains comparatively understudied and is frequently characterized as a form of disenfranchised grief, receiving less social recognition than parental or spousal loss (Doka, 2002; Packman et al., 2006).</a:t>
            </a:r>
          </a:p>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3</a:t>
            </a:fld>
            <a:endParaRPr lang="en-US" dirty="0"/>
          </a:p>
        </p:txBody>
      </p:sp>
    </p:spTree>
    <p:extLst>
      <p:ext uri="{BB962C8B-B14F-4D97-AF65-F5344CB8AC3E}">
        <p14:creationId xmlns:p14="http://schemas.microsoft.com/office/powerpoint/2010/main" val="1460151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Footnote: </a:t>
            </a:r>
            <a:r>
              <a:rPr lang="en-US" sz="1200" dirty="0"/>
              <a:t>Artificial Intelligence in Scholarly Work</a:t>
            </a:r>
          </a:p>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4</a:t>
            </a:fld>
            <a:endParaRPr lang="en-US" dirty="0"/>
          </a:p>
        </p:txBody>
      </p:sp>
    </p:spTree>
    <p:extLst>
      <p:ext uri="{BB962C8B-B14F-4D97-AF65-F5344CB8AC3E}">
        <p14:creationId xmlns:p14="http://schemas.microsoft.com/office/powerpoint/2010/main" val="2182522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Question the assumption directly.</a:t>
            </a:r>
          </a:p>
          <a:p>
            <a:r>
              <a:t>Do systems move together or specialize?</a:t>
            </a:r>
          </a:p>
          <a:p>
            <a:endParaRPr/>
          </a:p>
          <a:p>
            <a:r>
              <a:t>Anchor: We tend to assume the psyche speaks with one voice—but what if it doesn’t?</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Organizing question.</a:t>
            </a:r>
          </a:p>
          <a:p>
            <a:r>
              <a:t>Not about intensity, but distribution.</a:t>
            </a:r>
          </a:p>
          <a:p>
            <a:endParaRPr/>
          </a:p>
          <a:p>
            <a:r>
              <a:t>Anchor: Is grief expressed uniformly—or divided across systems that do different kinds of work?</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7525" indent="6350"/>
            <a:r>
              <a:rPr lang="en-US" dirty="0"/>
              <a:t> </a:t>
            </a:r>
            <a:r>
              <a:rPr lang="en-US" b="0" dirty="0"/>
              <a:t>Dreams: Meta-analysis of real time AI assisted Jungian interpretations - </a:t>
            </a:r>
            <a:r>
              <a:rPr lang="en-US" sz="1200" kern="1200" dirty="0">
                <a:solidFill>
                  <a:schemeClr val="tx1"/>
                </a:solidFill>
                <a:effectLst/>
                <a:latin typeface="+mn-lt"/>
                <a:ea typeface="+mn-ea"/>
                <a:cs typeface="+mn-cs"/>
              </a:rPr>
              <a:t>the author coded all dreams but adjusted HVDC coding was done with ChatGPT</a:t>
            </a:r>
            <a:endParaRPr lang="en-US" b="0" dirty="0"/>
          </a:p>
          <a:p>
            <a:pPr marL="517525" indent="6350"/>
            <a:r>
              <a:rPr lang="en-US" dirty="0"/>
              <a:t> </a:t>
            </a:r>
            <a:r>
              <a:rPr lang="en-US" b="0" dirty="0"/>
              <a:t>Artwork: quantitative system developed with ChatGPT based on existing literature</a:t>
            </a:r>
          </a:p>
          <a:p>
            <a:pPr marL="517525" indent="6350"/>
            <a:r>
              <a:rPr lang="en-US" dirty="0"/>
              <a:t> </a:t>
            </a:r>
            <a:r>
              <a:rPr lang="en-US" b="0" dirty="0"/>
              <a:t>Artwork: qualitative analysis of 10 emblematic works per time phase</a:t>
            </a:r>
          </a:p>
          <a:p>
            <a:pPr marL="517525" indent="6350"/>
            <a:r>
              <a:rPr lang="en-US" b="0" dirty="0"/>
              <a:t>AI interpretations: </a:t>
            </a:r>
            <a:r>
              <a:rPr lang="en-US" sz="1200" kern="1200" dirty="0">
                <a:solidFill>
                  <a:schemeClr val="tx1"/>
                </a:solidFill>
                <a:effectLst/>
                <a:latin typeface="+mn-lt"/>
                <a:ea typeface="+mn-ea"/>
                <a:cs typeface="+mn-cs"/>
              </a:rPr>
              <a:t>these texts are not treated as independent symbolic productions, but as derivative interpretive artifacts reflecting a specific analytic stance at a given moment in time. They are used to examine the evolution, stability, and thematic emphasis of interpretation across phases, rather than as authoritative readings of dream meaning</a:t>
            </a:r>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7</a:t>
            </a:fld>
            <a:endParaRPr lang="en-US" dirty="0"/>
          </a:p>
        </p:txBody>
      </p:sp>
    </p:spTree>
    <p:extLst>
      <p:ext uri="{BB962C8B-B14F-4D97-AF65-F5344CB8AC3E}">
        <p14:creationId xmlns:p14="http://schemas.microsoft.com/office/powerpoint/2010/main" val="2843954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Set expectation: audience likely expects parallel change.</a:t>
            </a:r>
          </a:p>
          <a:p>
            <a:endParaRPr/>
          </a:p>
          <a:p>
            <a:r>
              <a:t>Anchor: If grief is uniform, these systems should change together.</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9</a:t>
            </a:fld>
            <a:endParaRPr lang="en-US" dirty="0"/>
          </a:p>
        </p:txBody>
      </p:sp>
    </p:spTree>
    <p:extLst>
      <p:ext uri="{BB962C8B-B14F-4D97-AF65-F5344CB8AC3E}">
        <p14:creationId xmlns:p14="http://schemas.microsoft.com/office/powerpoint/2010/main" val="2066144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No statistical differences despite major event.</a:t>
            </a:r>
          </a:p>
          <a:p>
            <a:r>
              <a:t>Surprising finding.</a:t>
            </a:r>
          </a:p>
          <a:p>
            <a:r>
              <a:t>Dreams not tracking event structurally.</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Trait-like features.</a:t>
            </a:r>
          </a:p>
          <a:p>
            <a:r>
              <a:rPr dirty="0"/>
              <a:t>Aesthetic attention connects to art processing.</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No structural change.</a:t>
            </a:r>
          </a:p>
          <a:p>
            <a:r>
              <a:rPr dirty="0"/>
              <a:t>Aesthetic sensitivity mirrors artwork.</a:t>
            </a:r>
          </a:p>
          <a:p>
            <a:r>
              <a:rPr dirty="0"/>
              <a:t>Systems connected, not independent.</a:t>
            </a:r>
          </a:p>
          <a:p>
            <a:endParaRPr dirty="0"/>
          </a:p>
          <a:p>
            <a:r>
              <a:rPr dirty="0"/>
              <a:t>Anchor: Dreams do not show the change—but they remain tuned to the same symbolic register as the system that does.</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Shift from structure to meaning.</a:t>
            </a:r>
          </a:p>
          <a:p>
            <a:r>
              <a:t>This is where change begins.</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Clear phase progression.</a:t>
            </a:r>
          </a:p>
          <a:p>
            <a:r>
              <a:rPr dirty="0"/>
              <a:t>Interpretation tracks psychological reality.</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Tower dream: emergence of structure.</a:t>
            </a:r>
            <a:r>
              <a:rPr lang="en-US" dirty="0"/>
              <a:t> Oct 3 2025</a:t>
            </a:r>
            <a:endParaRPr dirty="0"/>
          </a:p>
          <a:p>
            <a:r>
              <a:rPr dirty="0"/>
              <a:t>Black cat: confrontation with death.</a:t>
            </a:r>
            <a:r>
              <a:rPr lang="en-US" dirty="0"/>
              <a:t> Oct 8 2025</a:t>
            </a:r>
          </a:p>
          <a:p>
            <a:r>
              <a:rPr dirty="0"/>
              <a:t>Art object inside dream.</a:t>
            </a:r>
            <a:endParaRPr lang="en-US" dirty="0"/>
          </a:p>
          <a:p>
            <a:endParaRPr dirty="0"/>
          </a:p>
          <a:p>
            <a:r>
              <a:rPr dirty="0"/>
              <a:t>Anchor: This is where the systems touch—an art object inside a dream used to make death tolerable.</a:t>
            </a:r>
            <a:endParaRPr lang="en-US" dirty="0"/>
          </a:p>
          <a:p>
            <a:r>
              <a:rPr lang="en-US" dirty="0"/>
              <a:t>Pre: symbolic</a:t>
            </a:r>
          </a:p>
          <a:p>
            <a:r>
              <a:rPr lang="en-US" dirty="0"/>
              <a:t>Event: threshold</a:t>
            </a:r>
          </a:p>
          <a:p>
            <a:r>
              <a:rPr lang="en-US" dirty="0"/>
              <a:t>Post: restructuring</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Black cat sculpture was made in 2011</a:t>
            </a:r>
          </a:p>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16</a:t>
            </a:fld>
            <a:endParaRPr lang="en-US" dirty="0"/>
          </a:p>
        </p:txBody>
      </p:sp>
    </p:spTree>
    <p:extLst>
      <p:ext uri="{BB962C8B-B14F-4D97-AF65-F5344CB8AC3E}">
        <p14:creationId xmlns:p14="http://schemas.microsoft.com/office/powerpoint/2010/main" val="3839644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Meaning evolves even when structure does not.</a:t>
            </a:r>
          </a:p>
          <a:p>
            <a:r>
              <a:rPr dirty="0"/>
              <a:t>Change is uneven across systems.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Transition to artwork.</a:t>
            </a:r>
          </a:p>
          <a:p>
            <a:r>
              <a:t>Where is transformation visible?</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Significant increases in expressive variables.</a:t>
            </a:r>
          </a:p>
          <a:p>
            <a:r>
              <a:t>Decrease in coherence.</a:t>
            </a:r>
          </a:p>
          <a:p>
            <a:r>
              <a:t>Quantitative evidence of change.</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Visual arc matches theory.</a:t>
            </a:r>
          </a:p>
          <a:p>
            <a:r>
              <a:t>Use images to illustrate.</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Key empirical finding.</a:t>
            </a:r>
          </a:p>
          <a:p>
            <a:r>
              <a:t>Art shows transformation.</a:t>
            </a:r>
          </a:p>
          <a:p>
            <a:endParaRPr/>
          </a:p>
          <a:p>
            <a:r>
              <a:t>Anchor: Art is where grief becomes visible.</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Systems differentiated but linked.</a:t>
            </a:r>
          </a:p>
          <a:p>
            <a:endParaRPr dirty="0"/>
          </a:p>
          <a:p>
            <a:r>
              <a:rPr dirty="0"/>
              <a:t>Anchor: Grief is not processed in one place—it is distributed across systems, each doing different psychological work.</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25</a:t>
            </a:fld>
            <a:endParaRPr lang="en-US" dirty="0"/>
          </a:p>
        </p:txBody>
      </p:sp>
    </p:spTree>
    <p:extLst>
      <p:ext uri="{BB962C8B-B14F-4D97-AF65-F5344CB8AC3E}">
        <p14:creationId xmlns:p14="http://schemas.microsoft.com/office/powerpoint/2010/main" val="2366593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Return to core claim.</a:t>
            </a:r>
          </a:p>
          <a:p>
            <a:endParaRPr/>
          </a:p>
          <a:p>
            <a:r>
              <a:t>Anchor: The psyche does not resolve grief—it reorganizes around it.</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27</a:t>
            </a:fld>
            <a:endParaRPr lang="en-US" dirty="0"/>
          </a:p>
        </p:txBody>
      </p:sp>
    </p:spTree>
    <p:extLst>
      <p:ext uri="{BB962C8B-B14F-4D97-AF65-F5344CB8AC3E}">
        <p14:creationId xmlns:p14="http://schemas.microsoft.com/office/powerpoint/2010/main" val="7026838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dirty="0"/>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8301" r="28341" b="23071"/>
          <a:stretch/>
        </p:blipFill>
        <p:spPr>
          <a:xfrm>
            <a:off x="4229100" y="0"/>
            <a:ext cx="7962901"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333500" y="2674013"/>
            <a:ext cx="2895600" cy="3269589"/>
          </a:xfrm>
        </p:spPr>
        <p:txBody>
          <a:bodyPr>
            <a:normAutofit/>
          </a:bodyPr>
          <a:lstStyle>
            <a:lvl1pPr marL="0" indent="0">
              <a:lnSpc>
                <a:spcPct val="140000"/>
              </a:lnSpc>
              <a:spcBef>
                <a:spcPts val="1000"/>
              </a:spcBef>
              <a:buNone/>
              <a:defRPr sz="1800">
                <a:solidFill>
                  <a:schemeClr val="bg1"/>
                </a:solidFill>
              </a:defRPr>
            </a:lvl1pPr>
            <a:lvl2pPr marL="457200" indent="0">
              <a:lnSpc>
                <a:spcPct val="140000"/>
              </a:lnSpc>
              <a:spcBef>
                <a:spcPts val="1000"/>
              </a:spcBef>
              <a:buNone/>
              <a:defRPr sz="1800">
                <a:solidFill>
                  <a:schemeClr val="bg1"/>
                </a:solidFill>
              </a:defRPr>
            </a:lvl2pPr>
            <a:lvl3pPr marL="914400" indent="0">
              <a:lnSpc>
                <a:spcPct val="140000"/>
              </a:lnSpc>
              <a:spcBef>
                <a:spcPts val="1000"/>
              </a:spcBef>
              <a:buNone/>
              <a:defRPr sz="1800">
                <a:solidFill>
                  <a:schemeClr val="bg1"/>
                </a:solidFill>
              </a:defRPr>
            </a:lvl3pPr>
            <a:lvl4pPr marL="1371600" indent="0">
              <a:lnSpc>
                <a:spcPct val="140000"/>
              </a:lnSpc>
              <a:spcBef>
                <a:spcPts val="1000"/>
              </a:spcBef>
              <a:buNone/>
              <a:defRPr sz="1800">
                <a:solidFill>
                  <a:schemeClr val="bg1"/>
                </a:solidFill>
              </a:defRPr>
            </a:lvl4pPr>
            <a:lvl5pPr marL="1828800" indent="0">
              <a:lnSpc>
                <a:spcPct val="140000"/>
              </a:lnSpc>
              <a:spcBef>
                <a:spcPts val="1000"/>
              </a:spcBef>
              <a:buNone/>
              <a:defRPr sz="18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333500" y="6356349"/>
            <a:ext cx="3819228" cy="365125"/>
          </a:xfrm>
        </p:spPr>
        <p:txBody>
          <a:bodyPr/>
          <a:lstStyle>
            <a:lvl1pPr algn="l">
              <a:defRPr sz="900"/>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dirty="0"/>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anchor="b">
            <a:noAutofit/>
          </a:bodyPr>
          <a:lstStyle>
            <a:lvl1pPr algn="l">
              <a:defRPr sz="3600" spc="150" baseline="0">
                <a:solidFill>
                  <a:schemeClr val="bg1"/>
                </a:solidFill>
              </a:defRPr>
            </a:lvl1pPr>
          </a:lstStyle>
          <a:p>
            <a:r>
              <a:rPr lang="en-US" dirty="0"/>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20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dirty="0"/>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dirty="0"/>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dirty="0"/>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dirty="0"/>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3094182" y="0"/>
            <a:ext cx="1745673" cy="389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13" name="Picture Placeholder 12">
            <a:extLst>
              <a:ext uri="{FF2B5EF4-FFF2-40B4-BE49-F238E27FC236}">
                <a16:creationId xmlns:a16="http://schemas.microsoft.com/office/drawing/2014/main" id="{4C376638-5C5B-8E5B-0C26-8F63B98EA417}"/>
              </a:ext>
            </a:extLst>
          </p:cNvPr>
          <p:cNvSpPr>
            <a:spLocks noGrp="1"/>
          </p:cNvSpPr>
          <p:nvPr>
            <p:ph type="pic" sz="quarter" idx="13"/>
          </p:nvPr>
        </p:nvSpPr>
        <p:spPr>
          <a:xfrm>
            <a:off x="-28230" y="-9144"/>
            <a:ext cx="5481955"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p:spPr>
        <p:txBody>
          <a:bodyPr lIns="274320" tIns="91440" bIns="91440">
            <a:normAutofit/>
          </a:bodyPr>
          <a:lstStyle>
            <a:lvl1pPr marL="0" indent="0" algn="l">
              <a:buNone/>
              <a:defRPr sz="2000">
                <a:solidFill>
                  <a:schemeClr val="tx1"/>
                </a:solidFill>
              </a:defRPr>
            </a:lvl1pPr>
          </a:lstStyle>
          <a:p>
            <a:r>
              <a:rPr lang="en-US"/>
              <a:t>Click icon to add picture</a:t>
            </a:r>
            <a:endParaRPr lang="en-US" dirty="0"/>
          </a:p>
        </p:txBody>
      </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dirty="0"/>
              <a:t>PRESENTATION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endParaRPr lang="en-US" dirty="0"/>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dirty="0"/>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dirty="0"/>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endParaRPr lang="en-US" dirty="0"/>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dirty="0"/>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4267200" y="3238103"/>
            <a:ext cx="4179570" cy="2850181"/>
          </a:xfrm>
        </p:spPr>
        <p:txBody>
          <a:bodyPr>
            <a:normAutofit/>
          </a:bodyPr>
          <a:lstStyle>
            <a:lvl1pPr marL="0" indent="0" algn="l">
              <a:lnSpc>
                <a:spcPct val="150000"/>
              </a:lnSpc>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3176938"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4267200" y="6356350"/>
            <a:ext cx="4179570" cy="365125"/>
          </a:xfrm>
        </p:spPr>
        <p:txBody>
          <a:bodyPr/>
          <a:lstStyle>
            <a:lvl1pPr algn="l">
              <a:defRPr sz="900"/>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Lst>
  <p:hf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4733365" y="1447202"/>
            <a:ext cx="6946160" cy="2317974"/>
          </a:xfrm>
          <a:solidFill>
            <a:schemeClr val="bg1"/>
          </a:solidFill>
          <a:ln>
            <a:solidFill>
              <a:schemeClr val="tx1"/>
            </a:solidFill>
          </a:ln>
        </p:spPr>
        <p:txBody>
          <a:bodyPr anchor="ctr"/>
          <a:lstStyle/>
          <a:p>
            <a:pPr algn="r"/>
            <a:r>
              <a:rPr lang="en-US" b="1" dirty="0"/>
              <a:t>Dreams and Art Making as Indicators and Coping Mechanisms of Family Loss and Grief</a:t>
            </a:r>
          </a:p>
        </p:txBody>
      </p:sp>
      <p:sp>
        <p:nvSpPr>
          <p:cNvPr id="3" name="TextBox 2">
            <a:extLst>
              <a:ext uri="{FF2B5EF4-FFF2-40B4-BE49-F238E27FC236}">
                <a16:creationId xmlns:a16="http://schemas.microsoft.com/office/drawing/2014/main" id="{2FCE9346-F503-AC9A-BD03-0FEBD14AC3D8}"/>
              </a:ext>
            </a:extLst>
          </p:cNvPr>
          <p:cNvSpPr txBox="1"/>
          <p:nvPr/>
        </p:nvSpPr>
        <p:spPr>
          <a:xfrm>
            <a:off x="1574800" y="4663440"/>
            <a:ext cx="5760720" cy="1477328"/>
          </a:xfrm>
          <a:prstGeom prst="rect">
            <a:avLst/>
          </a:prstGeom>
          <a:noFill/>
        </p:spPr>
        <p:txBody>
          <a:bodyPr wrap="square" rtlCol="0">
            <a:spAutoFit/>
          </a:bodyPr>
          <a:lstStyle/>
          <a:p>
            <a:r>
              <a:rPr lang="en-US" dirty="0"/>
              <a:t>Jayne Gackenbach</a:t>
            </a:r>
          </a:p>
          <a:p>
            <a:r>
              <a:rPr lang="en-US" i="1" dirty="0"/>
              <a:t>MacEwan University and Athabasca University</a:t>
            </a:r>
          </a:p>
          <a:p>
            <a:r>
              <a:rPr lang="en-US" i="1" dirty="0"/>
              <a:t>Paper presented at the 2026 annual conference of the International Association for the Study of Dreams</a:t>
            </a:r>
            <a:endParaRPr lang="en-US" dirty="0"/>
          </a:p>
          <a:p>
            <a:endParaRPr lang="en-US" dirty="0"/>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500" y="1020445"/>
            <a:ext cx="4585386" cy="1325563"/>
          </a:xfrm>
        </p:spPr>
        <p:txBody>
          <a:bodyPr>
            <a:normAutofit/>
          </a:bodyPr>
          <a:lstStyle/>
          <a:p>
            <a:r>
              <a:rPr sz="3200" dirty="0"/>
              <a:t>Dreams, Artmaking, and Grief</a:t>
            </a:r>
          </a:p>
        </p:txBody>
      </p:sp>
      <p:sp>
        <p:nvSpPr>
          <p:cNvPr id="3" name="Content Placeholder 2"/>
          <p:cNvSpPr>
            <a:spLocks noGrp="1"/>
          </p:cNvSpPr>
          <p:nvPr>
            <p:ph idx="1"/>
          </p:nvPr>
        </p:nvSpPr>
        <p:spPr>
          <a:xfrm>
            <a:off x="1333500" y="2674013"/>
            <a:ext cx="3658630" cy="3751171"/>
          </a:xfrm>
        </p:spPr>
        <p:txBody>
          <a:bodyPr>
            <a:normAutofit/>
          </a:bodyPr>
          <a:lstStyle/>
          <a:p>
            <a:pPr marL="342900" indent="-342900">
              <a:buFont typeface="Arial" panose="020B0604020202020204" pitchFamily="34" charset="0"/>
              <a:buChar char="•"/>
            </a:pPr>
            <a:r>
              <a:rPr sz="2400" dirty="0"/>
              <a:t>A Longitudinal Single-Case Study</a:t>
            </a:r>
          </a:p>
          <a:p>
            <a:pPr marL="342900" indent="-342900">
              <a:buFont typeface="Arial" panose="020B0604020202020204" pitchFamily="34" charset="0"/>
              <a:buChar char="•"/>
            </a:pPr>
            <a:r>
              <a:rPr sz="2400" dirty="0"/>
              <a:t>How symbolic processing redistributes across</a:t>
            </a:r>
            <a:r>
              <a:rPr lang="en-US" sz="2400" dirty="0"/>
              <a:t> symbolic</a:t>
            </a:r>
            <a:r>
              <a:rPr sz="2400" dirty="0"/>
              <a:t> systems</a:t>
            </a:r>
            <a:r>
              <a:rPr lang="en-US" sz="2400" dirty="0"/>
              <a:t> - not just how it is felt</a:t>
            </a:r>
            <a:endParaRPr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E33ABA-B4D3-9EA7-FE95-0505E21877E8}"/>
              </a:ext>
            </a:extLst>
          </p:cNvPr>
          <p:cNvSpPr>
            <a:spLocks noGrp="1"/>
          </p:cNvSpPr>
          <p:nvPr>
            <p:ph type="sldNum" sz="quarter" idx="12"/>
          </p:nvPr>
        </p:nvSpPr>
        <p:spPr/>
        <p:txBody>
          <a:bodyPr/>
          <a:lstStyle/>
          <a:p>
            <a:fld id="{A49DFD55-3C28-40EF-9E31-A92D2E4017FF}" type="slidenum">
              <a:rPr lang="en-US" smtClean="0"/>
              <a:pPr/>
              <a:t>3</a:t>
            </a:fld>
            <a:endParaRPr lang="en-US" dirty="0"/>
          </a:p>
        </p:txBody>
      </p:sp>
      <p:pic>
        <p:nvPicPr>
          <p:cNvPr id="5" name="Picture 4">
            <a:extLst>
              <a:ext uri="{FF2B5EF4-FFF2-40B4-BE49-F238E27FC236}">
                <a16:creationId xmlns:a16="http://schemas.microsoft.com/office/drawing/2014/main" id="{B829222B-EE2A-B0A0-C990-04D857C97FDC}"/>
              </a:ext>
            </a:extLst>
          </p:cNvPr>
          <p:cNvPicPr>
            <a:picLocks noChangeAspect="1"/>
          </p:cNvPicPr>
          <p:nvPr/>
        </p:nvPicPr>
        <p:blipFill>
          <a:blip r:embed="rId3"/>
          <a:stretch>
            <a:fillRect/>
          </a:stretch>
        </p:blipFill>
        <p:spPr>
          <a:xfrm>
            <a:off x="6389914" y="0"/>
            <a:ext cx="5143500" cy="6858000"/>
          </a:xfrm>
          <a:prstGeom prst="rect">
            <a:avLst/>
          </a:prstGeom>
        </p:spPr>
      </p:pic>
      <p:pic>
        <p:nvPicPr>
          <p:cNvPr id="7" name="Picture 6">
            <a:extLst>
              <a:ext uri="{FF2B5EF4-FFF2-40B4-BE49-F238E27FC236}">
                <a16:creationId xmlns:a16="http://schemas.microsoft.com/office/drawing/2014/main" id="{5EA277A3-61FC-FE36-F689-1EA3949C978E}"/>
              </a:ext>
            </a:extLst>
          </p:cNvPr>
          <p:cNvPicPr>
            <a:picLocks noChangeAspect="1"/>
          </p:cNvPicPr>
          <p:nvPr/>
        </p:nvPicPr>
        <p:blipFill>
          <a:blip r:embed="rId4"/>
          <a:stretch>
            <a:fillRect/>
          </a:stretch>
        </p:blipFill>
        <p:spPr>
          <a:xfrm>
            <a:off x="1524000" y="0"/>
            <a:ext cx="9144000" cy="6858000"/>
          </a:xfrm>
          <a:prstGeom prst="rect">
            <a:avLst/>
          </a:prstGeom>
        </p:spPr>
      </p:pic>
      <p:sp>
        <p:nvSpPr>
          <p:cNvPr id="2" name="Oval 1">
            <a:extLst>
              <a:ext uri="{FF2B5EF4-FFF2-40B4-BE49-F238E27FC236}">
                <a16:creationId xmlns:a16="http://schemas.microsoft.com/office/drawing/2014/main" id="{E1CF4EFF-E3A2-C7CD-7843-F0A4002B71ED}"/>
              </a:ext>
            </a:extLst>
          </p:cNvPr>
          <p:cNvSpPr/>
          <p:nvPr/>
        </p:nvSpPr>
        <p:spPr>
          <a:xfrm>
            <a:off x="7449312" y="2218944"/>
            <a:ext cx="2474976" cy="165811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8358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1878229" y="819870"/>
            <a:ext cx="9500286" cy="1059180"/>
          </a:xfrm>
        </p:spPr>
        <p:txBody>
          <a:bodyPr/>
          <a:lstStyle/>
          <a:p>
            <a:pPr marL="571500" indent="-571500">
              <a:buFont typeface="Arial" panose="020B0604020202020204" pitchFamily="34" charset="0"/>
              <a:buChar char="•"/>
            </a:pPr>
            <a:r>
              <a:rPr lang="en-US" sz="4000" dirty="0"/>
              <a:t>Introduction: How does grief appear in the psyche?</a:t>
            </a:r>
          </a:p>
        </p:txBody>
      </p:sp>
      <p:sp>
        <p:nvSpPr>
          <p:cNvPr id="3" name="TextBox 2">
            <a:extLst>
              <a:ext uri="{FF2B5EF4-FFF2-40B4-BE49-F238E27FC236}">
                <a16:creationId xmlns:a16="http://schemas.microsoft.com/office/drawing/2014/main" id="{5386BF57-1FC3-5F5E-04BF-E1C44B5B570F}"/>
              </a:ext>
            </a:extLst>
          </p:cNvPr>
          <p:cNvSpPr txBox="1"/>
          <p:nvPr/>
        </p:nvSpPr>
        <p:spPr>
          <a:xfrm>
            <a:off x="1878229" y="2929587"/>
            <a:ext cx="9017687"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a:t>Grief Literature: Dreams, Art, and Meaning-Making</a:t>
            </a:r>
          </a:p>
          <a:p>
            <a:pPr marL="285750" indent="-285750">
              <a:buFont typeface="Arial" panose="020B0604020202020204" pitchFamily="34" charset="0"/>
              <a:buChar char="•"/>
            </a:pPr>
            <a:r>
              <a:rPr lang="en-US" sz="2800" dirty="0"/>
              <a:t>Assumption: uniform expression: Measured through multiple domains</a:t>
            </a:r>
          </a:p>
          <a:p>
            <a:pPr marL="742950" lvl="1" indent="-285750">
              <a:buFont typeface="Arial" panose="020B0604020202020204" pitchFamily="34" charset="0"/>
              <a:buChar char="•"/>
            </a:pPr>
            <a:r>
              <a:rPr lang="en-US" sz="2800" dirty="0"/>
              <a:t>Dreams and Grief</a:t>
            </a:r>
          </a:p>
          <a:p>
            <a:pPr marL="742950" lvl="1" indent="-285750">
              <a:buFont typeface="Arial" panose="020B0604020202020204" pitchFamily="34" charset="0"/>
              <a:buChar char="•"/>
            </a:pPr>
            <a:r>
              <a:rPr lang="en-US" sz="2800" dirty="0"/>
              <a:t>Artmaking and Grief</a:t>
            </a:r>
          </a:p>
          <a:p>
            <a:pPr marL="742950" lvl="1" indent="-285750">
              <a:buFont typeface="Arial" panose="020B0604020202020204" pitchFamily="34" charset="0"/>
              <a:buChar char="•"/>
            </a:pPr>
            <a:r>
              <a:rPr lang="en-US" sz="2800" dirty="0"/>
              <a:t>Jungian Theory</a:t>
            </a:r>
          </a:p>
          <a:p>
            <a:pPr marL="285750" indent="-285750">
              <a:buFont typeface="Arial" panose="020B0604020202020204" pitchFamily="34" charset="0"/>
              <a:buChar char="•"/>
            </a:pPr>
            <a:r>
              <a:rPr lang="en-US" sz="2800" dirty="0"/>
              <a:t>Implied expectation is convergence across systems.</a:t>
            </a:r>
          </a:p>
        </p:txBody>
      </p:sp>
    </p:spTree>
    <p:extLst>
      <p:ext uri="{BB962C8B-B14F-4D97-AF65-F5344CB8AC3E}">
        <p14:creationId xmlns:p14="http://schemas.microsoft.com/office/powerpoint/2010/main" val="608796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499" y="1020445"/>
            <a:ext cx="6154696" cy="1325563"/>
          </a:xfrm>
        </p:spPr>
        <p:txBody>
          <a:bodyPr>
            <a:normAutofit/>
          </a:bodyPr>
          <a:lstStyle/>
          <a:p>
            <a:r>
              <a:rPr sz="3600" dirty="0"/>
              <a:t>What if that assumption is wrong?</a:t>
            </a:r>
          </a:p>
        </p:txBody>
      </p:sp>
      <p:sp>
        <p:nvSpPr>
          <p:cNvPr id="3" name="Content Placeholder 2"/>
          <p:cNvSpPr>
            <a:spLocks noGrp="1"/>
          </p:cNvSpPr>
          <p:nvPr>
            <p:ph idx="1"/>
          </p:nvPr>
        </p:nvSpPr>
        <p:spPr/>
        <p:txBody>
          <a:bodyPr>
            <a:normAutofit/>
          </a:bodyPr>
          <a:lstStyle/>
          <a:p>
            <a:pPr marL="457200" indent="-457200">
              <a:buFont typeface="Arial" panose="020B0604020202020204" pitchFamily="34" charset="0"/>
              <a:buChar char="•"/>
            </a:pPr>
            <a:r>
              <a:rPr sz="2800" dirty="0"/>
              <a:t>Do systems change together?</a:t>
            </a:r>
          </a:p>
          <a:p>
            <a:pPr marL="457200" indent="-457200">
              <a:buFont typeface="Arial" panose="020B0604020202020204" pitchFamily="34" charset="0"/>
              <a:buChar char="•"/>
            </a:pPr>
            <a:r>
              <a:rPr sz="2800" dirty="0"/>
              <a:t>Or divide the work?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499" y="1020445"/>
            <a:ext cx="5252652" cy="1325563"/>
          </a:xfrm>
        </p:spPr>
        <p:txBody>
          <a:bodyPr>
            <a:normAutofit/>
          </a:bodyPr>
          <a:lstStyle/>
          <a:p>
            <a:r>
              <a:rPr sz="4400" dirty="0"/>
              <a:t>Core Question</a:t>
            </a:r>
          </a:p>
        </p:txBody>
      </p:sp>
      <p:sp>
        <p:nvSpPr>
          <p:cNvPr id="3" name="Content Placeholder 2"/>
          <p:cNvSpPr>
            <a:spLocks noGrp="1"/>
          </p:cNvSpPr>
          <p:nvPr>
            <p:ph idx="1"/>
          </p:nvPr>
        </p:nvSpPr>
        <p:spPr/>
        <p:txBody>
          <a:bodyPr>
            <a:normAutofit/>
          </a:bodyPr>
          <a:lstStyle/>
          <a:p>
            <a:r>
              <a:rPr sz="2800" dirty="0"/>
              <a:t>Uniform grief processing?</a:t>
            </a:r>
          </a:p>
          <a:p>
            <a:r>
              <a:rPr sz="2800" dirty="0"/>
              <a:t>Or redistribution across systems?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9E6D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838200" y="337193"/>
            <a:ext cx="5655197" cy="737846"/>
          </a:xfrm>
        </p:spPr>
        <p:txBody>
          <a:bodyPr>
            <a:normAutofit/>
          </a:bodyPr>
          <a:lstStyle/>
          <a:p>
            <a:pPr algn="r"/>
            <a:r>
              <a:rPr lang="en-US" sz="4000" b="1" dirty="0"/>
              <a:t>METHODS</a:t>
            </a:r>
          </a:p>
        </p:txBody>
      </p:sp>
      <p:sp>
        <p:nvSpPr>
          <p:cNvPr id="7" name="Text Placeholder 6">
            <a:extLst>
              <a:ext uri="{FF2B5EF4-FFF2-40B4-BE49-F238E27FC236}">
                <a16:creationId xmlns:a16="http://schemas.microsoft.com/office/drawing/2014/main" id="{EB8FC0D6-E0BB-5295-B05C-EC10136C929E}"/>
              </a:ext>
            </a:extLst>
          </p:cNvPr>
          <p:cNvSpPr>
            <a:spLocks noGrp="1"/>
          </p:cNvSpPr>
          <p:nvPr>
            <p:ph type="body" idx="1"/>
          </p:nvPr>
        </p:nvSpPr>
        <p:spPr>
          <a:xfrm>
            <a:off x="798912" y="2082324"/>
            <a:ext cx="5733772" cy="448990"/>
          </a:xfrm>
        </p:spPr>
        <p:txBody>
          <a:bodyPr/>
          <a:lstStyle/>
          <a:p>
            <a:r>
              <a:rPr lang="en-US" dirty="0"/>
              <a:t>Data</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sz="half" idx="2"/>
          </p:nvPr>
        </p:nvSpPr>
        <p:spPr>
          <a:xfrm>
            <a:off x="838199" y="2531314"/>
            <a:ext cx="5733773" cy="3655586"/>
          </a:xfrm>
        </p:spPr>
        <p:txBody>
          <a:bodyPr>
            <a:normAutofit/>
          </a:bodyPr>
          <a:lstStyle/>
          <a:p>
            <a:r>
              <a:rPr lang="en-US" sz="1900" b="0" dirty="0"/>
              <a:t>Data Corpus -Single-case but dense data.</a:t>
            </a:r>
          </a:p>
          <a:p>
            <a:pPr marL="457200" lvl="1" indent="0"/>
            <a:r>
              <a:rPr lang="en-US" dirty="0"/>
              <a:t> </a:t>
            </a:r>
            <a:r>
              <a:rPr lang="en-US" b="0" dirty="0"/>
              <a:t>Dreams (n=76)</a:t>
            </a:r>
          </a:p>
          <a:p>
            <a:pPr marL="457200" lvl="1" indent="0"/>
            <a:r>
              <a:rPr lang="en-US" dirty="0"/>
              <a:t> </a:t>
            </a:r>
            <a:r>
              <a:rPr lang="en-US" b="0" dirty="0"/>
              <a:t>Artwork (n=260)</a:t>
            </a:r>
          </a:p>
          <a:p>
            <a:pPr marL="457200" lvl="1" indent="0"/>
            <a:r>
              <a:rPr lang="en-US" dirty="0"/>
              <a:t> </a:t>
            </a:r>
            <a:r>
              <a:rPr lang="en-US" b="0" dirty="0"/>
              <a:t>AI Jungian interpretations in real time (n=76)</a:t>
            </a:r>
          </a:p>
          <a:p>
            <a:pPr marL="0" indent="0"/>
            <a:r>
              <a:rPr lang="en-US" sz="1900" b="0" dirty="0"/>
              <a:t> Coding</a:t>
            </a:r>
            <a:endParaRPr lang="en-US" b="0" dirty="0"/>
          </a:p>
          <a:p>
            <a:pPr marL="517525" indent="6350"/>
            <a:r>
              <a:rPr lang="en-US" dirty="0"/>
              <a:t> </a:t>
            </a:r>
            <a:r>
              <a:rPr lang="en-US" b="0" dirty="0"/>
              <a:t>Dreams (HVDC &amp; Jungian)</a:t>
            </a:r>
            <a:endParaRPr lang="en-US" dirty="0"/>
          </a:p>
          <a:p>
            <a:pPr marL="517525" indent="6350"/>
            <a:r>
              <a:rPr lang="en-US" dirty="0"/>
              <a:t> Artwork (qualitative &amp; quantitative)</a:t>
            </a:r>
          </a:p>
          <a:p>
            <a:pPr marL="517525" indent="6350"/>
            <a:r>
              <a:rPr lang="en-US" dirty="0"/>
              <a:t>ChatGPT real time interpretations (qualitative)</a:t>
            </a:r>
            <a:endParaRPr lang="en-US" b="0" dirty="0"/>
          </a:p>
        </p:txBody>
      </p:sp>
      <p:sp>
        <p:nvSpPr>
          <p:cNvPr id="8" name="Text Placeholder 7">
            <a:extLst>
              <a:ext uri="{FF2B5EF4-FFF2-40B4-BE49-F238E27FC236}">
                <a16:creationId xmlns:a16="http://schemas.microsoft.com/office/drawing/2014/main" id="{1A971B7B-3644-27DE-154C-CFA2F9EB7AFA}"/>
              </a:ext>
            </a:extLst>
          </p:cNvPr>
          <p:cNvSpPr>
            <a:spLocks noGrp="1"/>
          </p:cNvSpPr>
          <p:nvPr>
            <p:ph type="body" sz="quarter" idx="3"/>
          </p:nvPr>
        </p:nvSpPr>
        <p:spPr>
          <a:xfrm>
            <a:off x="7410173" y="2082325"/>
            <a:ext cx="3943627" cy="448989"/>
          </a:xfrm>
        </p:spPr>
        <p:txBody>
          <a:bodyPr/>
          <a:lstStyle/>
          <a:p>
            <a:r>
              <a:rPr lang="en-US" dirty="0"/>
              <a:t>Procedure</a:t>
            </a:r>
          </a:p>
        </p:txBody>
      </p:sp>
      <p:sp>
        <p:nvSpPr>
          <p:cNvPr id="9" name="Content Placeholder 8">
            <a:extLst>
              <a:ext uri="{FF2B5EF4-FFF2-40B4-BE49-F238E27FC236}">
                <a16:creationId xmlns:a16="http://schemas.microsoft.com/office/drawing/2014/main" id="{FFFBCF39-79D0-6DEB-ECD7-9B6582A87038}"/>
              </a:ext>
            </a:extLst>
          </p:cNvPr>
          <p:cNvSpPr>
            <a:spLocks noGrp="1"/>
          </p:cNvSpPr>
          <p:nvPr>
            <p:ph sz="half" idx="14"/>
          </p:nvPr>
        </p:nvSpPr>
        <p:spPr>
          <a:xfrm>
            <a:off x="7312514" y="2648032"/>
            <a:ext cx="4478464" cy="3032733"/>
          </a:xfrm>
        </p:spPr>
        <p:txBody>
          <a:bodyPr>
            <a:normAutofit/>
          </a:bodyPr>
          <a:lstStyle/>
          <a:p>
            <a:r>
              <a:rPr lang="en-US" sz="1900" dirty="0"/>
              <a:t>Time-bounded around clear event.</a:t>
            </a:r>
          </a:p>
          <a:p>
            <a:r>
              <a:rPr lang="en-US" dirty="0"/>
              <a:t>Data divided into three phases:</a:t>
            </a:r>
          </a:p>
          <a:p>
            <a:pPr marL="569214" lvl="1"/>
            <a:r>
              <a:rPr lang="en-US" dirty="0" err="1"/>
              <a:t>Preevent</a:t>
            </a:r>
            <a:r>
              <a:rPr lang="en-US" dirty="0"/>
              <a:t>: two months prior to sisters last stroke</a:t>
            </a:r>
          </a:p>
          <a:p>
            <a:pPr marL="569214" lvl="1"/>
            <a:r>
              <a:rPr lang="en-US" dirty="0"/>
              <a:t>Event: month from stroke to burial</a:t>
            </a:r>
          </a:p>
          <a:p>
            <a:pPr marL="569214" lvl="1"/>
            <a:r>
              <a:rPr lang="en-US" dirty="0" err="1"/>
              <a:t>Postevent</a:t>
            </a:r>
            <a:r>
              <a:rPr lang="en-US" dirty="0"/>
              <a:t>: two months after burial</a:t>
            </a:r>
          </a:p>
          <a:p>
            <a:r>
              <a:rPr lang="en-US" dirty="0"/>
              <a:t>Strength: within-person comparison over time.</a:t>
            </a:r>
          </a:p>
          <a:p>
            <a:endParaRPr lang="en-US" dirty="0"/>
          </a:p>
        </p:txBody>
      </p:sp>
    </p:spTree>
    <p:extLst>
      <p:ext uri="{BB962C8B-B14F-4D97-AF65-F5344CB8AC3E}">
        <p14:creationId xmlns:p14="http://schemas.microsoft.com/office/powerpoint/2010/main" val="357151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xEl>
                                              <p:pRg st="1" end="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xEl>
                                              <p:pRg st="2" end="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xEl>
                                              <p:pRg st="3" end="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499" y="1020445"/>
            <a:ext cx="5305840" cy="1325563"/>
          </a:xfrm>
        </p:spPr>
        <p:txBody>
          <a:bodyPr>
            <a:normAutofit/>
          </a:bodyPr>
          <a:lstStyle/>
          <a:p>
            <a:r>
              <a:rPr sz="3600"/>
              <a:t>Do these systems change together?</a:t>
            </a:r>
          </a:p>
        </p:txBody>
      </p:sp>
      <p:sp>
        <p:nvSpPr>
          <p:cNvPr id="3" name="Content Placeholder 2"/>
          <p:cNvSpPr>
            <a:spLocks noGrp="1"/>
          </p:cNvSpPr>
          <p:nvPr>
            <p:ph idx="1"/>
          </p:nvPr>
        </p:nvSpPr>
        <p:spPr>
          <a:xfrm>
            <a:off x="1333499" y="2674013"/>
            <a:ext cx="4523961" cy="3269589"/>
          </a:xfrm>
        </p:spPr>
        <p:txBody>
          <a:bodyPr>
            <a:normAutofit/>
          </a:bodyPr>
          <a:lstStyle/>
          <a:p>
            <a:r>
              <a:rPr lang="en-US" sz="3200" dirty="0"/>
              <a:t>If grief is uniform, these systems should change together.</a:t>
            </a:r>
          </a:p>
          <a:p>
            <a:endParaRPr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9E6D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C97BE-403B-122E-90D1-2788978A0B6F}"/>
              </a:ext>
            </a:extLst>
          </p:cNvPr>
          <p:cNvSpPr>
            <a:spLocks noGrp="1"/>
          </p:cNvSpPr>
          <p:nvPr>
            <p:ph type="ctrTitle"/>
          </p:nvPr>
        </p:nvSpPr>
        <p:spPr>
          <a:xfrm>
            <a:off x="6801724" y="653537"/>
            <a:ext cx="4179570" cy="772160"/>
          </a:xfrm>
        </p:spPr>
        <p:txBody>
          <a:bodyPr/>
          <a:lstStyle/>
          <a:p>
            <a:r>
              <a:rPr lang="en-US" sz="4400" dirty="0">
                <a:solidFill>
                  <a:schemeClr val="tx1"/>
                </a:solidFill>
              </a:rPr>
              <a:t>Results</a:t>
            </a:r>
          </a:p>
        </p:txBody>
      </p:sp>
      <p:sp>
        <p:nvSpPr>
          <p:cNvPr id="3" name="TextBox 2">
            <a:extLst>
              <a:ext uri="{FF2B5EF4-FFF2-40B4-BE49-F238E27FC236}">
                <a16:creationId xmlns:a16="http://schemas.microsoft.com/office/drawing/2014/main" id="{BB7C3B09-9039-EADA-8439-50ED5FDEC751}"/>
              </a:ext>
            </a:extLst>
          </p:cNvPr>
          <p:cNvSpPr txBox="1"/>
          <p:nvPr/>
        </p:nvSpPr>
        <p:spPr>
          <a:xfrm>
            <a:off x="6007031" y="1880625"/>
            <a:ext cx="5768957" cy="3970318"/>
          </a:xfrm>
          <a:prstGeom prst="rect">
            <a:avLst/>
          </a:prstGeom>
          <a:noFill/>
        </p:spPr>
        <p:txBody>
          <a:bodyPr wrap="square" rtlCol="0">
            <a:spAutoFit/>
          </a:bodyPr>
          <a:lstStyle/>
          <a:p>
            <a:pPr marL="457200" indent="-457200">
              <a:buFont typeface="Arial" panose="020B0604020202020204" pitchFamily="34" charset="0"/>
              <a:buChar char="•"/>
            </a:pPr>
            <a:r>
              <a:rPr lang="en-US" sz="2800" dirty="0"/>
              <a:t>HVDC Adjusted Content Analysis</a:t>
            </a:r>
          </a:p>
          <a:p>
            <a:pPr marL="457200" indent="-457200">
              <a:buFont typeface="Arial" panose="020B0604020202020204" pitchFamily="34" charset="0"/>
              <a:buChar char="•"/>
            </a:pPr>
            <a:r>
              <a:rPr lang="en-US" sz="2800" dirty="0"/>
              <a:t>Qualitative Dream Analyses</a:t>
            </a:r>
          </a:p>
          <a:p>
            <a:pPr marL="457200" indent="-457200">
              <a:buFont typeface="Arial" panose="020B0604020202020204" pitchFamily="34" charset="0"/>
              <a:buChar char="•"/>
            </a:pPr>
            <a:r>
              <a:rPr lang="en-US" sz="2800" dirty="0"/>
              <a:t>Quantitative Artwork Analysis</a:t>
            </a:r>
          </a:p>
          <a:p>
            <a:pPr marL="457200" indent="-457200">
              <a:buFont typeface="Arial" panose="020B0604020202020204" pitchFamily="34" charset="0"/>
              <a:buChar char="•"/>
            </a:pPr>
            <a:r>
              <a:rPr lang="en-US" sz="2800" dirty="0"/>
              <a:t>Qualitative Artwork Analyses</a:t>
            </a:r>
          </a:p>
          <a:p>
            <a:pPr marL="457200" indent="-457200">
              <a:buFont typeface="Arial" panose="020B0604020202020204" pitchFamily="34" charset="0"/>
              <a:buChar char="•"/>
            </a:pPr>
            <a:r>
              <a:rPr lang="en-US" sz="2800" dirty="0"/>
              <a:t>Qualitative ChatGPT real time Jungian Analysis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endParaRPr lang="en-US" sz="2800" dirty="0"/>
          </a:p>
        </p:txBody>
      </p:sp>
      <p:sp>
        <p:nvSpPr>
          <p:cNvPr id="4" name="TextBox 3">
            <a:extLst>
              <a:ext uri="{FF2B5EF4-FFF2-40B4-BE49-F238E27FC236}">
                <a16:creationId xmlns:a16="http://schemas.microsoft.com/office/drawing/2014/main" id="{16610920-8FF6-A3B8-5B66-3F41CFEC417F}"/>
              </a:ext>
            </a:extLst>
          </p:cNvPr>
          <p:cNvSpPr txBox="1"/>
          <p:nvPr/>
        </p:nvSpPr>
        <p:spPr>
          <a:xfrm>
            <a:off x="777240" y="1880625"/>
            <a:ext cx="4663440" cy="4524315"/>
          </a:xfrm>
          <a:prstGeom prst="rect">
            <a:avLst/>
          </a:prstGeom>
          <a:noFill/>
        </p:spPr>
        <p:txBody>
          <a:bodyPr wrap="square" rtlCol="0">
            <a:spAutoFit/>
          </a:bodyPr>
          <a:lstStyle/>
          <a:p>
            <a:pPr marL="285750" indent="-285750">
              <a:buFont typeface="Arial" panose="020B0604020202020204" pitchFamily="34" charset="0"/>
              <a:buChar char="•"/>
            </a:pPr>
            <a:r>
              <a:rPr lang="en-US" sz="2400" dirty="0"/>
              <a:t>All dreams were coded (76)</a:t>
            </a:r>
          </a:p>
          <a:p>
            <a:pPr marL="285750" indent="-285750">
              <a:buFont typeface="Arial" panose="020B0604020202020204" pitchFamily="34" charset="0"/>
              <a:buChar char="•"/>
            </a:pPr>
            <a:r>
              <a:rPr lang="en-US" sz="2400" dirty="0"/>
              <a:t>9 artworks were selected by the artist from each phase along the lines suggested by ChatGPT’s synthesis (27 artworks coded)</a:t>
            </a:r>
          </a:p>
          <a:p>
            <a:pPr marL="285750" indent="-285750">
              <a:buFont typeface="Arial" panose="020B0604020202020204" pitchFamily="34" charset="0"/>
              <a:buChar char="•"/>
            </a:pPr>
            <a:r>
              <a:rPr lang="en-US" sz="2400" dirty="0"/>
              <a:t>What to code was in consultation with ChatGPT but the actual coding was done by the author in all variables but the last</a:t>
            </a:r>
          </a:p>
          <a:p>
            <a:pPr marL="285750"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334696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500" y="1020445"/>
            <a:ext cx="4313538" cy="1325563"/>
          </a:xfrm>
        </p:spPr>
        <p:txBody>
          <a:bodyPr>
            <a:normAutofit/>
          </a:bodyPr>
          <a:lstStyle/>
          <a:p>
            <a:r>
              <a:rPr sz="4000" dirty="0"/>
              <a:t>Dream Structure</a:t>
            </a:r>
          </a:p>
        </p:txBody>
      </p:sp>
      <p:sp>
        <p:nvSpPr>
          <p:cNvPr id="3" name="Content Placeholder 2"/>
          <p:cNvSpPr>
            <a:spLocks noGrp="1"/>
          </p:cNvSpPr>
          <p:nvPr>
            <p:ph idx="1"/>
          </p:nvPr>
        </p:nvSpPr>
        <p:spPr>
          <a:xfrm>
            <a:off x="703304" y="2877198"/>
            <a:ext cx="4424749" cy="3269589"/>
          </a:xfrm>
        </p:spPr>
        <p:txBody>
          <a:bodyPr>
            <a:normAutofit/>
          </a:bodyPr>
          <a:lstStyle/>
          <a:p>
            <a:pPr marL="457200" indent="-457200">
              <a:buFont typeface="Arial" panose="020B0604020202020204" pitchFamily="34" charset="0"/>
              <a:buChar char="•"/>
            </a:pPr>
            <a:r>
              <a:rPr sz="3200" dirty="0"/>
              <a:t>No phase differences</a:t>
            </a:r>
          </a:p>
          <a:p>
            <a:pPr marL="457200" indent="-457200">
              <a:buFont typeface="Arial" panose="020B0604020202020204" pitchFamily="34" charset="0"/>
              <a:buChar char="•"/>
            </a:pPr>
            <a:r>
              <a:rPr sz="3200" dirty="0"/>
              <a:t>Stable across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499" y="1020445"/>
            <a:ext cx="4113143" cy="1325563"/>
          </a:xfrm>
        </p:spPr>
        <p:txBody>
          <a:bodyPr>
            <a:normAutofit/>
          </a:bodyPr>
          <a:lstStyle/>
          <a:p>
            <a:r>
              <a:rPr sz="4000" dirty="0"/>
              <a:t>Dream Profile</a:t>
            </a:r>
          </a:p>
        </p:txBody>
      </p:sp>
      <p:pic>
        <p:nvPicPr>
          <p:cNvPr id="7" name="Picture 6">
            <a:extLst>
              <a:ext uri="{FF2B5EF4-FFF2-40B4-BE49-F238E27FC236}">
                <a16:creationId xmlns:a16="http://schemas.microsoft.com/office/drawing/2014/main" id="{8992DFB0-3247-ECC4-94E2-F36920317961}"/>
              </a:ext>
            </a:extLst>
          </p:cNvPr>
          <p:cNvPicPr>
            <a:picLocks noChangeAspect="1"/>
          </p:cNvPicPr>
          <p:nvPr/>
        </p:nvPicPr>
        <p:blipFill>
          <a:blip r:embed="rId3"/>
          <a:srcRect l="49724" t="19048" r="7738" b="26826"/>
          <a:stretch>
            <a:fillRect/>
          </a:stretch>
        </p:blipFill>
        <p:spPr>
          <a:xfrm>
            <a:off x="8086427" y="2335122"/>
            <a:ext cx="3889750" cy="3712028"/>
          </a:xfrm>
          <a:prstGeom prst="rect">
            <a:avLst/>
          </a:prstGeom>
        </p:spPr>
      </p:pic>
      <p:sp>
        <p:nvSpPr>
          <p:cNvPr id="3" name="Content Placeholder 2"/>
          <p:cNvSpPr>
            <a:spLocks noGrp="1"/>
          </p:cNvSpPr>
          <p:nvPr>
            <p:ph idx="1"/>
          </p:nvPr>
        </p:nvSpPr>
        <p:spPr>
          <a:xfrm>
            <a:off x="1333498" y="2674013"/>
            <a:ext cx="7638223" cy="3269589"/>
          </a:xfrm>
        </p:spPr>
        <p:txBody>
          <a:bodyPr>
            <a:normAutofit/>
          </a:bodyPr>
          <a:lstStyle/>
          <a:p>
            <a:pPr marL="457200" indent="-457200">
              <a:buFont typeface="Arial" panose="020B0604020202020204" pitchFamily="34" charset="0"/>
              <a:buChar char="•"/>
            </a:pPr>
            <a:r>
              <a:rPr sz="2800" dirty="0"/>
              <a:t>Elevated fear</a:t>
            </a:r>
          </a:p>
          <a:p>
            <a:pPr marL="457200" indent="-457200">
              <a:buFont typeface="Arial" panose="020B0604020202020204" pitchFamily="34" charset="0"/>
              <a:buChar char="•"/>
            </a:pPr>
            <a:r>
              <a:rPr sz="2800" dirty="0"/>
              <a:t>Animals</a:t>
            </a:r>
          </a:p>
          <a:p>
            <a:pPr marL="457200" indent="-457200">
              <a:buFont typeface="Arial" panose="020B0604020202020204" pitchFamily="34" charset="0"/>
              <a:buChar char="•"/>
            </a:pPr>
            <a:r>
              <a:rPr sz="2800" dirty="0"/>
              <a:t>Aesthetic attention</a:t>
            </a:r>
            <a:endParaRPr lang="en-US" sz="2800" dirty="0"/>
          </a:p>
          <a:p>
            <a:r>
              <a:rPr lang="en-US" sz="2800" dirty="0"/>
              <a:t>	</a:t>
            </a:r>
            <a:r>
              <a:rPr lang="en-US" sz="3600" b="1" dirty="0"/>
              <a:t>connects to art processing</a:t>
            </a:r>
            <a:endParaRPr sz="2800" b="1" dirty="0"/>
          </a:p>
        </p:txBody>
      </p:sp>
      <p:pic>
        <p:nvPicPr>
          <p:cNvPr id="5" name="Picture 4">
            <a:extLst>
              <a:ext uri="{FF2B5EF4-FFF2-40B4-BE49-F238E27FC236}">
                <a16:creationId xmlns:a16="http://schemas.microsoft.com/office/drawing/2014/main" id="{66D3B4AD-5A4C-80B2-9CC9-B3D774BF26EA}"/>
              </a:ext>
            </a:extLst>
          </p:cNvPr>
          <p:cNvPicPr>
            <a:picLocks noChangeAspect="1"/>
          </p:cNvPicPr>
          <p:nvPr/>
        </p:nvPicPr>
        <p:blipFill>
          <a:blip r:embed="rId4"/>
          <a:srcRect l="45357" t="31746" r="29762" b="23651"/>
          <a:stretch>
            <a:fillRect/>
          </a:stretch>
        </p:blipFill>
        <p:spPr>
          <a:xfrm>
            <a:off x="5628977" y="388012"/>
            <a:ext cx="2275115" cy="305888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65125"/>
            <a:ext cx="10515600" cy="1325563"/>
          </a:xfrm>
        </p:spPr>
        <p:txBody>
          <a:bodyPr anchor="ctr">
            <a:normAutofit/>
          </a:bodyPr>
          <a:lstStyle/>
          <a:p>
            <a:r>
              <a:rPr lang="en-US"/>
              <a:t>Dreams: Stable, But Not Isolated</a:t>
            </a:r>
          </a:p>
        </p:txBody>
      </p:sp>
      <p:sp>
        <p:nvSpPr>
          <p:cNvPr id="4" name="TextBox 3">
            <a:extLst>
              <a:ext uri="{FF2B5EF4-FFF2-40B4-BE49-F238E27FC236}">
                <a16:creationId xmlns:a16="http://schemas.microsoft.com/office/drawing/2014/main" id="{793ABD4A-3CC7-4216-D202-BE271C0A84A7}"/>
              </a:ext>
            </a:extLst>
          </p:cNvPr>
          <p:cNvSpPr txBox="1"/>
          <p:nvPr/>
        </p:nvSpPr>
        <p:spPr>
          <a:xfrm>
            <a:off x="838200" y="4038600"/>
            <a:ext cx="5067300" cy="2195132"/>
          </a:xfrm>
          <a:prstGeom prst="rect">
            <a:avLst/>
          </a:prstGeom>
        </p:spPr>
        <p:txBody>
          <a:bodyPr rtlCol="0" anchor="t">
            <a:normAutofit/>
          </a:bodyPr>
          <a:lstStyle/>
          <a:p>
            <a:pPr>
              <a:spcAft>
                <a:spcPts val="600"/>
              </a:spcAft>
            </a:pPr>
            <a:r>
              <a:rPr lang="en-US" sz="2800" kern="1200" dirty="0">
                <a:solidFill>
                  <a:schemeClr val="bg1"/>
                </a:solidFill>
                <a:highlight>
                  <a:srgbClr val="800080"/>
                </a:highlight>
              </a:rPr>
              <a:t>Dreams do not show the change—but they remain tuned to the same symbolic register as the system that does.</a:t>
            </a:r>
          </a:p>
        </p:txBody>
      </p:sp>
      <p:sp>
        <p:nvSpPr>
          <p:cNvPr id="3" name="Content Placeholder 2"/>
          <p:cNvSpPr>
            <a:spLocks noGrp="1"/>
          </p:cNvSpPr>
          <p:nvPr>
            <p:ph idx="4294967295"/>
          </p:nvPr>
        </p:nvSpPr>
        <p:spPr>
          <a:xfrm>
            <a:off x="6286500" y="1881188"/>
            <a:ext cx="5067300" cy="4352544"/>
          </a:xfrm>
        </p:spPr>
        <p:txBody>
          <a:bodyPr anchor="t">
            <a:normAutofit/>
          </a:bodyPr>
          <a:lstStyle/>
          <a:p>
            <a:pPr marL="0" indent="-342900">
              <a:buFont typeface="Arial" panose="020B0604020202020204" pitchFamily="34" charset="0"/>
              <a:buChar char="•"/>
            </a:pPr>
            <a:r>
              <a:rPr lang="en-US" kern="1200"/>
              <a:t>No structural change</a:t>
            </a:r>
          </a:p>
          <a:p>
            <a:pPr marL="0" indent="-342900">
              <a:buFont typeface="Arial" panose="020B0604020202020204" pitchFamily="34" charset="0"/>
              <a:buChar char="•"/>
            </a:pPr>
            <a:r>
              <a:rPr lang="en-US" kern="1200"/>
              <a:t>Aesthetic sensitivity persists</a:t>
            </a:r>
          </a:p>
          <a:p>
            <a:pPr marL="0" indent="-342900">
              <a:buFont typeface="Arial" panose="020B0604020202020204" pitchFamily="34" charset="0"/>
              <a:buChar char="•"/>
            </a:pPr>
            <a:r>
              <a:rPr lang="en-US" kern="1200"/>
              <a:t>Links to art processing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499" y="1020445"/>
            <a:ext cx="5139489" cy="1325563"/>
          </a:xfrm>
        </p:spPr>
        <p:txBody>
          <a:bodyPr>
            <a:normAutofit/>
          </a:bodyPr>
          <a:lstStyle/>
          <a:p>
            <a:r>
              <a:rPr sz="3600" dirty="0"/>
              <a:t>But meaning did change</a:t>
            </a:r>
          </a:p>
        </p:txBody>
      </p:sp>
      <p:sp>
        <p:nvSpPr>
          <p:cNvPr id="3" name="Content Placeholder 2"/>
          <p:cNvSpPr>
            <a:spLocks noGrp="1"/>
          </p:cNvSpPr>
          <p:nvPr>
            <p:ph idx="1"/>
          </p:nvPr>
        </p:nvSpPr>
        <p:spPr>
          <a:xfrm>
            <a:off x="1333500" y="2674013"/>
            <a:ext cx="2895600" cy="3738819"/>
          </a:xfrm>
        </p:spPr>
        <p:txBody>
          <a:bodyPr>
            <a:normAutofit lnSpcReduction="10000"/>
          </a:bodyPr>
          <a:lstStyle/>
          <a:p>
            <a:pPr marL="285750" indent="-285750">
              <a:buFont typeface="Arial" panose="020B0604020202020204" pitchFamily="34" charset="0"/>
              <a:buChar char="•"/>
            </a:pPr>
            <a:r>
              <a:rPr lang="en-US" sz="2400" dirty="0"/>
              <a:t>ChatGPT-5 interpretations of dreams AT THE TIME OF THE DREAM</a:t>
            </a:r>
          </a:p>
          <a:p>
            <a:pPr marL="285750" indent="-285750">
              <a:buFont typeface="Arial" panose="020B0604020202020204" pitchFamily="34" charset="0"/>
              <a:buChar char="•"/>
            </a:pPr>
            <a:r>
              <a:rPr lang="en-US" sz="2400" dirty="0"/>
              <a:t>Prompt was to do a Jungian analysis</a:t>
            </a:r>
            <a:endParaRPr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499" y="1020445"/>
            <a:ext cx="5598641" cy="1364409"/>
          </a:xfrm>
        </p:spPr>
        <p:txBody>
          <a:bodyPr>
            <a:normAutofit/>
          </a:bodyPr>
          <a:lstStyle/>
          <a:p>
            <a:r>
              <a:rPr dirty="0"/>
              <a:t>Interpretive</a:t>
            </a:r>
            <a:r>
              <a:rPr lang="en-US" dirty="0"/>
              <a:t> </a:t>
            </a:r>
            <a:r>
              <a:rPr dirty="0"/>
              <a:t>Evolution</a:t>
            </a:r>
          </a:p>
        </p:txBody>
      </p:sp>
      <p:sp>
        <p:nvSpPr>
          <p:cNvPr id="3" name="Content Placeholder 2"/>
          <p:cNvSpPr>
            <a:spLocks noGrp="1"/>
          </p:cNvSpPr>
          <p:nvPr>
            <p:ph idx="1"/>
          </p:nvPr>
        </p:nvSpPr>
        <p:spPr>
          <a:xfrm>
            <a:off x="1814763" y="2605724"/>
            <a:ext cx="3670986" cy="1949691"/>
          </a:xfrm>
        </p:spPr>
        <p:txBody>
          <a:bodyPr>
            <a:normAutofit/>
          </a:bodyPr>
          <a:lstStyle/>
          <a:p>
            <a:pPr marL="285750" indent="-285750">
              <a:buFont typeface="Arial" panose="020B0604020202020204" pitchFamily="34" charset="0"/>
              <a:buChar char="•"/>
            </a:pPr>
            <a:r>
              <a:rPr sz="2400" dirty="0"/>
              <a:t>Pre: exploratory</a:t>
            </a:r>
          </a:p>
          <a:p>
            <a:pPr marL="285750" indent="-285750">
              <a:buFont typeface="Arial" panose="020B0604020202020204" pitchFamily="34" charset="0"/>
              <a:buChar char="•"/>
            </a:pPr>
            <a:r>
              <a:rPr sz="2400" dirty="0"/>
              <a:t>Event: death-aware</a:t>
            </a:r>
          </a:p>
          <a:p>
            <a:pPr marL="285750" indent="-285750">
              <a:buFont typeface="Arial" panose="020B0604020202020204" pitchFamily="34" charset="0"/>
              <a:buChar char="•"/>
            </a:pPr>
            <a:r>
              <a:rPr sz="2400" dirty="0"/>
              <a:t>Post: reorganization</a:t>
            </a:r>
          </a:p>
        </p:txBody>
      </p:sp>
      <p:sp>
        <p:nvSpPr>
          <p:cNvPr id="4" name="Title 1">
            <a:extLst>
              <a:ext uri="{FF2B5EF4-FFF2-40B4-BE49-F238E27FC236}">
                <a16:creationId xmlns:a16="http://schemas.microsoft.com/office/drawing/2014/main" id="{3AB84380-F780-AAE5-540F-F7C3167D99C7}"/>
              </a:ext>
            </a:extLst>
          </p:cNvPr>
          <p:cNvSpPr txBox="1">
            <a:spLocks/>
          </p:cNvSpPr>
          <p:nvPr/>
        </p:nvSpPr>
        <p:spPr>
          <a:xfrm>
            <a:off x="1333500" y="740880"/>
            <a:ext cx="7822532" cy="630720"/>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2800" kern="1200" cap="all" spc="150" baseline="0">
                <a:solidFill>
                  <a:schemeClr val="bg1"/>
                </a:solidFill>
                <a:latin typeface="+mj-lt"/>
                <a:ea typeface="+mj-ea"/>
                <a:cs typeface="+mj-cs"/>
              </a:defRPr>
            </a:lvl1pPr>
          </a:lstStyle>
          <a:p>
            <a:r>
              <a:rPr lang="en-US" sz="4000" dirty="0"/>
              <a:t>But meaning did change</a:t>
            </a:r>
          </a:p>
        </p:txBody>
      </p:sp>
      <p:sp>
        <p:nvSpPr>
          <p:cNvPr id="5" name="TextBox 4">
            <a:extLst>
              <a:ext uri="{FF2B5EF4-FFF2-40B4-BE49-F238E27FC236}">
                <a16:creationId xmlns:a16="http://schemas.microsoft.com/office/drawing/2014/main" id="{0A4F9231-A63B-F418-8FD8-DF0850F791A7}"/>
              </a:ext>
            </a:extLst>
          </p:cNvPr>
          <p:cNvSpPr txBox="1"/>
          <p:nvPr/>
        </p:nvSpPr>
        <p:spPr>
          <a:xfrm>
            <a:off x="1333499" y="4555415"/>
            <a:ext cx="6665495" cy="1815882"/>
          </a:xfrm>
          <a:prstGeom prst="rect">
            <a:avLst/>
          </a:prstGeom>
          <a:noFill/>
        </p:spPr>
        <p:txBody>
          <a:bodyPr wrap="square" rtlCol="0">
            <a:spAutoFit/>
          </a:bodyPr>
          <a:lstStyle/>
          <a:p>
            <a:r>
              <a:rPr lang="en-US" sz="2800" dirty="0">
                <a:solidFill>
                  <a:schemeClr val="bg1"/>
                </a:solidFill>
              </a:rPr>
              <a:t>CLEAR PHASE PROGRESSION</a:t>
            </a:r>
          </a:p>
          <a:p>
            <a:r>
              <a:rPr lang="en-US" sz="2800" dirty="0">
                <a:solidFill>
                  <a:schemeClr val="bg1"/>
                </a:solidFill>
              </a:rPr>
              <a:t>INTERPRETATION TRACKS PSYCHOLOGICAL REALITY</a:t>
            </a:r>
          </a:p>
          <a:p>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3189" y="1348450"/>
            <a:ext cx="5022144" cy="1325563"/>
          </a:xfrm>
        </p:spPr>
        <p:txBody>
          <a:bodyPr>
            <a:normAutofit fontScale="90000"/>
          </a:bodyPr>
          <a:lstStyle/>
          <a:p>
            <a:r>
              <a:rPr dirty="0"/>
              <a:t>Example Shift</a:t>
            </a:r>
            <a:r>
              <a:rPr lang="en-US" dirty="0"/>
              <a:t>: This is where the systems touch—an art object inside a dream used to make death tolerable.</a:t>
            </a:r>
            <a:br>
              <a:rPr lang="en-US" dirty="0"/>
            </a:br>
            <a:endParaRPr dirty="0"/>
          </a:p>
        </p:txBody>
      </p:sp>
      <p:sp>
        <p:nvSpPr>
          <p:cNvPr id="4" name="TextBox 3">
            <a:extLst>
              <a:ext uri="{FF2B5EF4-FFF2-40B4-BE49-F238E27FC236}">
                <a16:creationId xmlns:a16="http://schemas.microsoft.com/office/drawing/2014/main" id="{5DB629CE-E2A4-34AE-C723-0EBF0647C321}"/>
              </a:ext>
            </a:extLst>
          </p:cNvPr>
          <p:cNvSpPr txBox="1"/>
          <p:nvPr/>
        </p:nvSpPr>
        <p:spPr>
          <a:xfrm>
            <a:off x="6658067" y="272467"/>
            <a:ext cx="4664688" cy="6555641"/>
          </a:xfrm>
          <a:prstGeom prst="rect">
            <a:avLst/>
          </a:prstGeom>
          <a:solidFill>
            <a:schemeClr val="accent1">
              <a:lumMod val="25000"/>
            </a:schemeClr>
          </a:solidFill>
          <a:ln>
            <a:solidFill>
              <a:schemeClr val="accent4"/>
            </a:solidFill>
          </a:ln>
        </p:spPr>
        <p:txBody>
          <a:bodyPr wrap="square" rtlCol="0">
            <a:spAutoFit/>
          </a:bodyPr>
          <a:lstStyle/>
          <a:p>
            <a:r>
              <a:rPr lang="en-US" sz="2800" dirty="0">
                <a:solidFill>
                  <a:schemeClr val="bg1"/>
                </a:solidFill>
              </a:rPr>
              <a:t>Oct 8 2025 (night before she died): Dreamt I saw a sculpture of a black cat – it was a rough sort of work using children’s plastic bricks. The outline of the piece was like a frame, same material but higher than the surface of the sculpture. It was fairly large and it was clear that it was in the foreground but I do not recall what was in the background or rather it was just grey kind of fog. </a:t>
            </a:r>
          </a:p>
        </p:txBody>
      </p:sp>
      <p:sp>
        <p:nvSpPr>
          <p:cNvPr id="6" name="TextBox 5">
            <a:extLst>
              <a:ext uri="{FF2B5EF4-FFF2-40B4-BE49-F238E27FC236}">
                <a16:creationId xmlns:a16="http://schemas.microsoft.com/office/drawing/2014/main" id="{7F4D4A50-B69A-2D37-E699-76956359DDD5}"/>
              </a:ext>
            </a:extLst>
          </p:cNvPr>
          <p:cNvSpPr txBox="1"/>
          <p:nvPr/>
        </p:nvSpPr>
        <p:spPr>
          <a:xfrm>
            <a:off x="1874520" y="2526834"/>
            <a:ext cx="3314700" cy="3970318"/>
          </a:xfrm>
          <a:prstGeom prst="rect">
            <a:avLst/>
          </a:prstGeom>
          <a:noFill/>
        </p:spPr>
        <p:txBody>
          <a:bodyPr wrap="square" rtlCol="0">
            <a:spAutoFit/>
          </a:bodyPr>
          <a:lstStyle/>
          <a:p>
            <a:r>
              <a:rPr lang="en-US" dirty="0" err="1">
                <a:solidFill>
                  <a:schemeClr val="bg1"/>
                </a:solidFill>
              </a:rPr>
              <a:t>Chatgpt</a:t>
            </a:r>
            <a:r>
              <a:rPr lang="en-US" dirty="0">
                <a:solidFill>
                  <a:schemeClr val="bg1"/>
                </a:solidFill>
              </a:rPr>
              <a:t> prompt: “please interpret this dream from a Jungian perspective and keeping in mind that </a:t>
            </a:r>
            <a:r>
              <a:rPr lang="en-US" dirty="0" err="1">
                <a:solidFill>
                  <a:schemeClr val="bg1"/>
                </a:solidFill>
              </a:rPr>
              <a:t>i'm</a:t>
            </a:r>
            <a:r>
              <a:rPr lang="en-US" dirty="0">
                <a:solidFill>
                  <a:schemeClr val="bg1"/>
                </a:solidFill>
              </a:rPr>
              <a:t> doing a death watch with my sister. She was brought home yesterday to die in her bedroom where she still has a cat tree where her cat used to sit a lot. The cat was black with white feet, chest and nose markings. I have a cat as well with those markings.” </a:t>
            </a:r>
          </a:p>
          <a:p>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C3BD7-B677-5A12-C707-470F2E9AE2EE}"/>
              </a:ext>
            </a:extLst>
          </p:cNvPr>
          <p:cNvSpPr>
            <a:spLocks noGrp="1"/>
          </p:cNvSpPr>
          <p:nvPr>
            <p:ph type="title"/>
          </p:nvPr>
        </p:nvSpPr>
        <p:spPr>
          <a:xfrm>
            <a:off x="812093" y="1099463"/>
            <a:ext cx="2895600" cy="1325563"/>
          </a:xfrm>
        </p:spPr>
        <p:txBody>
          <a:bodyPr/>
          <a:lstStyle/>
          <a:p>
            <a:r>
              <a:rPr lang="en-US" b="1" dirty="0"/>
              <a:t>Black cat sculpture dream</a:t>
            </a:r>
            <a:endParaRPr lang="en-US" dirty="0"/>
          </a:p>
        </p:txBody>
      </p:sp>
      <p:sp>
        <p:nvSpPr>
          <p:cNvPr id="3" name="Content Placeholder 2">
            <a:extLst>
              <a:ext uri="{FF2B5EF4-FFF2-40B4-BE49-F238E27FC236}">
                <a16:creationId xmlns:a16="http://schemas.microsoft.com/office/drawing/2014/main" id="{505BA278-1C22-AB7A-DBDC-CD663ECB45A3}"/>
              </a:ext>
            </a:extLst>
          </p:cNvPr>
          <p:cNvSpPr>
            <a:spLocks noGrp="1"/>
          </p:cNvSpPr>
          <p:nvPr>
            <p:ph idx="1"/>
          </p:nvPr>
        </p:nvSpPr>
        <p:spPr>
          <a:xfrm>
            <a:off x="965200" y="2786722"/>
            <a:ext cx="2895600" cy="3269589"/>
          </a:xfrm>
        </p:spPr>
        <p:txBody>
          <a:bodyPr/>
          <a:lstStyle/>
          <a:p>
            <a:r>
              <a:rPr lang="en-US" b="1" dirty="0"/>
              <a:t>(Oct 8, 2025 — day before death)</a:t>
            </a:r>
            <a:br>
              <a:rPr lang="en-US" b="1" dirty="0"/>
            </a:br>
            <a:r>
              <a:rPr lang="en-US" b="1" dirty="0"/>
              <a:t>“Death made tolerable through form”</a:t>
            </a:r>
            <a:br>
              <a:rPr lang="en-US" b="1" dirty="0"/>
            </a:br>
            <a:r>
              <a:rPr lang="en-US" b="1" dirty="0"/>
              <a:t>→ Dream contains art object → links dream and artwork systems</a:t>
            </a:r>
          </a:p>
          <a:p>
            <a:endParaRPr lang="en-US" dirty="0"/>
          </a:p>
        </p:txBody>
      </p:sp>
      <p:sp>
        <p:nvSpPr>
          <p:cNvPr id="4" name="Slide Number Placeholder 3">
            <a:extLst>
              <a:ext uri="{FF2B5EF4-FFF2-40B4-BE49-F238E27FC236}">
                <a16:creationId xmlns:a16="http://schemas.microsoft.com/office/drawing/2014/main" id="{AD141919-95CD-A88F-4B94-69128BF37756}"/>
              </a:ext>
            </a:extLst>
          </p:cNvPr>
          <p:cNvSpPr>
            <a:spLocks noGrp="1"/>
          </p:cNvSpPr>
          <p:nvPr>
            <p:ph type="sldNum" sz="quarter" idx="12"/>
          </p:nvPr>
        </p:nvSpPr>
        <p:spPr/>
        <p:txBody>
          <a:bodyPr/>
          <a:lstStyle/>
          <a:p>
            <a:fld id="{A49DFD55-3C28-40EF-9E31-A92D2E4017FF}" type="slidenum">
              <a:rPr lang="en-US" smtClean="0"/>
              <a:pPr/>
              <a:t>16</a:t>
            </a:fld>
            <a:endParaRPr lang="en-US" dirty="0"/>
          </a:p>
        </p:txBody>
      </p:sp>
      <p:pic>
        <p:nvPicPr>
          <p:cNvPr id="6" name="Picture 5">
            <a:extLst>
              <a:ext uri="{FF2B5EF4-FFF2-40B4-BE49-F238E27FC236}">
                <a16:creationId xmlns:a16="http://schemas.microsoft.com/office/drawing/2014/main" id="{FB9A76F7-8409-DFA5-4951-23C1E7C31E0E}"/>
              </a:ext>
            </a:extLst>
          </p:cNvPr>
          <p:cNvPicPr>
            <a:picLocks noChangeAspect="1"/>
          </p:cNvPicPr>
          <p:nvPr/>
        </p:nvPicPr>
        <p:blipFill>
          <a:blip r:embed="rId3"/>
          <a:stretch>
            <a:fillRect/>
          </a:stretch>
        </p:blipFill>
        <p:spPr>
          <a:xfrm>
            <a:off x="6797030" y="0"/>
            <a:ext cx="5120640" cy="6858000"/>
          </a:xfrm>
          <a:prstGeom prst="rect">
            <a:avLst/>
          </a:prstGeom>
        </p:spPr>
      </p:pic>
      <p:pic>
        <p:nvPicPr>
          <p:cNvPr id="8" name="Picture 7">
            <a:extLst>
              <a:ext uri="{FF2B5EF4-FFF2-40B4-BE49-F238E27FC236}">
                <a16:creationId xmlns:a16="http://schemas.microsoft.com/office/drawing/2014/main" id="{DA71226A-9484-1277-96BB-9E565E6DB7BB}"/>
              </a:ext>
            </a:extLst>
          </p:cNvPr>
          <p:cNvPicPr>
            <a:picLocks noChangeAspect="1"/>
          </p:cNvPicPr>
          <p:nvPr/>
        </p:nvPicPr>
        <p:blipFill>
          <a:blip r:embed="rId4"/>
          <a:stretch>
            <a:fillRect/>
          </a:stretch>
        </p:blipFill>
        <p:spPr>
          <a:xfrm>
            <a:off x="4115359" y="1099463"/>
            <a:ext cx="2274005" cy="3060457"/>
          </a:xfrm>
          <a:prstGeom prst="rect">
            <a:avLst/>
          </a:prstGeom>
        </p:spPr>
      </p:pic>
    </p:spTree>
    <p:extLst>
      <p:ext uri="{BB962C8B-B14F-4D97-AF65-F5344CB8AC3E}">
        <p14:creationId xmlns:p14="http://schemas.microsoft.com/office/powerpoint/2010/main" val="2070462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Meaning Moves Before Structure</a:t>
            </a:r>
          </a:p>
        </p:txBody>
      </p:sp>
      <p:sp>
        <p:nvSpPr>
          <p:cNvPr id="3" name="Content Placeholder 2"/>
          <p:cNvSpPr>
            <a:spLocks noGrp="1"/>
          </p:cNvSpPr>
          <p:nvPr>
            <p:ph idx="1"/>
          </p:nvPr>
        </p:nvSpPr>
        <p:spPr/>
        <p:txBody>
          <a:bodyPr/>
          <a:lstStyle/>
          <a:p>
            <a:r>
              <a:rPr lang="en-US" dirty="0"/>
              <a:t>Meaning evolves even when structure does not.</a:t>
            </a:r>
          </a:p>
          <a:p>
            <a:r>
              <a:rPr lang="en-US" dirty="0"/>
              <a:t>Change is uneven across systems.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Where does change appear?</a:t>
            </a:r>
          </a:p>
        </p:txBody>
      </p:sp>
      <p:pic>
        <p:nvPicPr>
          <p:cNvPr id="5" name="Content Placeholder 4">
            <a:extLst>
              <a:ext uri="{FF2B5EF4-FFF2-40B4-BE49-F238E27FC236}">
                <a16:creationId xmlns:a16="http://schemas.microsoft.com/office/drawing/2014/main" id="{0D3C0BEC-7396-01C4-10AB-760F160E455E}"/>
              </a:ext>
            </a:extLst>
          </p:cNvPr>
          <p:cNvPicPr>
            <a:picLocks noGrp="1" noChangeAspect="1"/>
          </p:cNvPicPr>
          <p:nvPr>
            <p:ph idx="1"/>
          </p:nvPr>
        </p:nvPicPr>
        <p:blipFill>
          <a:blip r:embed="rId3"/>
          <a:stretch>
            <a:fillRect/>
          </a:stretch>
        </p:blipFill>
        <p:spPr>
          <a:xfrm>
            <a:off x="1842092" y="2478912"/>
            <a:ext cx="4774015" cy="358051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Artwork: Measurable Change</a:t>
            </a:r>
          </a:p>
        </p:txBody>
      </p:sp>
      <p:sp>
        <p:nvSpPr>
          <p:cNvPr id="3" name="Content Placeholder 2"/>
          <p:cNvSpPr>
            <a:spLocks noGrp="1"/>
          </p:cNvSpPr>
          <p:nvPr>
            <p:ph idx="1"/>
          </p:nvPr>
        </p:nvSpPr>
        <p:spPr/>
        <p:txBody>
          <a:bodyPr/>
          <a:lstStyle/>
          <a:p>
            <a:r>
              <a:t>↑ meaning, intensity, agitation, expansion</a:t>
            </a:r>
          </a:p>
          <a:p>
            <a:r>
              <a:t>↓ coherence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Artwork Across Phases</a:t>
            </a:r>
          </a:p>
        </p:txBody>
      </p:sp>
      <p:sp>
        <p:nvSpPr>
          <p:cNvPr id="3" name="Content Placeholder 2"/>
          <p:cNvSpPr>
            <a:spLocks noGrp="1"/>
          </p:cNvSpPr>
          <p:nvPr>
            <p:ph idx="1"/>
          </p:nvPr>
        </p:nvSpPr>
        <p:spPr/>
        <p:txBody>
          <a:bodyPr/>
          <a:lstStyle/>
          <a:p>
            <a:r>
              <a:t>Phase 1: containment</a:t>
            </a:r>
          </a:p>
          <a:p>
            <a:r>
              <a:t>Phase 2: rupture</a:t>
            </a:r>
          </a:p>
          <a:p>
            <a:r>
              <a:t>Phase 3: reorganization</a:t>
            </a:r>
          </a:p>
        </p:txBody>
      </p:sp>
      <p:pic>
        <p:nvPicPr>
          <p:cNvPr id="5" name="Picture 4">
            <a:extLst>
              <a:ext uri="{FF2B5EF4-FFF2-40B4-BE49-F238E27FC236}">
                <a16:creationId xmlns:a16="http://schemas.microsoft.com/office/drawing/2014/main" id="{24E62F9E-4FEE-DEE3-5BA7-EFA556432334}"/>
              </a:ext>
            </a:extLst>
          </p:cNvPr>
          <p:cNvPicPr>
            <a:picLocks noChangeAspect="1"/>
          </p:cNvPicPr>
          <p:nvPr/>
        </p:nvPicPr>
        <p:blipFill>
          <a:blip r:embed="rId3"/>
          <a:stretch>
            <a:fillRect/>
          </a:stretch>
        </p:blipFill>
        <p:spPr>
          <a:xfrm>
            <a:off x="4340187" y="82006"/>
            <a:ext cx="3804234" cy="3346994"/>
          </a:xfrm>
          <a:prstGeom prst="rect">
            <a:avLst/>
          </a:prstGeom>
        </p:spPr>
      </p:pic>
      <p:pic>
        <p:nvPicPr>
          <p:cNvPr id="7" name="Picture 6">
            <a:extLst>
              <a:ext uri="{FF2B5EF4-FFF2-40B4-BE49-F238E27FC236}">
                <a16:creationId xmlns:a16="http://schemas.microsoft.com/office/drawing/2014/main" id="{74963530-53A0-9D2C-DB67-2F5CF283FE0E}"/>
              </a:ext>
            </a:extLst>
          </p:cNvPr>
          <p:cNvPicPr>
            <a:picLocks noChangeAspect="1"/>
          </p:cNvPicPr>
          <p:nvPr/>
        </p:nvPicPr>
        <p:blipFill>
          <a:blip r:embed="rId4"/>
          <a:stretch>
            <a:fillRect/>
          </a:stretch>
        </p:blipFill>
        <p:spPr>
          <a:xfrm>
            <a:off x="5745222" y="2511461"/>
            <a:ext cx="5944115" cy="2103302"/>
          </a:xfrm>
          <a:prstGeom prst="rect">
            <a:avLst/>
          </a:prstGeom>
        </p:spPr>
      </p:pic>
      <p:pic>
        <p:nvPicPr>
          <p:cNvPr id="9" name="Picture 8">
            <a:extLst>
              <a:ext uri="{FF2B5EF4-FFF2-40B4-BE49-F238E27FC236}">
                <a16:creationId xmlns:a16="http://schemas.microsoft.com/office/drawing/2014/main" id="{28A68649-65BD-14B9-EDD9-3A0DCB2FB419}"/>
              </a:ext>
            </a:extLst>
          </p:cNvPr>
          <p:cNvPicPr>
            <a:picLocks noChangeAspect="1"/>
          </p:cNvPicPr>
          <p:nvPr/>
        </p:nvPicPr>
        <p:blipFill>
          <a:blip r:embed="rId5"/>
          <a:stretch>
            <a:fillRect/>
          </a:stretch>
        </p:blipFill>
        <p:spPr>
          <a:xfrm>
            <a:off x="2200306" y="4739754"/>
            <a:ext cx="5944115" cy="20362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C3DC3E-C77A-CCE0-DBD6-E3C232B2AF7B}"/>
              </a:ext>
            </a:extLst>
          </p:cNvPr>
          <p:cNvSpPr>
            <a:spLocks noGrp="1"/>
          </p:cNvSpPr>
          <p:nvPr>
            <p:ph type="sldNum" sz="quarter" idx="12"/>
          </p:nvPr>
        </p:nvSpPr>
        <p:spPr/>
        <p:txBody>
          <a:bodyPr/>
          <a:lstStyle/>
          <a:p>
            <a:fld id="{A49DFD55-3C28-40EF-9E31-A92D2E4017FF}" type="slidenum">
              <a:rPr lang="en-US" smtClean="0"/>
              <a:pPr/>
              <a:t>21</a:t>
            </a:fld>
            <a:endParaRPr lang="en-US" dirty="0"/>
          </a:p>
        </p:txBody>
      </p:sp>
      <p:pic>
        <p:nvPicPr>
          <p:cNvPr id="6" name="Picture 5">
            <a:extLst>
              <a:ext uri="{FF2B5EF4-FFF2-40B4-BE49-F238E27FC236}">
                <a16:creationId xmlns:a16="http://schemas.microsoft.com/office/drawing/2014/main" id="{DF5EBC7A-0028-C4EF-0F86-23445629CFE8}"/>
              </a:ext>
            </a:extLst>
          </p:cNvPr>
          <p:cNvPicPr>
            <a:picLocks noChangeAspect="1"/>
          </p:cNvPicPr>
          <p:nvPr/>
        </p:nvPicPr>
        <p:blipFill>
          <a:blip r:embed="rId2"/>
          <a:stretch>
            <a:fillRect/>
          </a:stretch>
        </p:blipFill>
        <p:spPr>
          <a:xfrm>
            <a:off x="1450445" y="563631"/>
            <a:ext cx="9291109" cy="5730737"/>
          </a:xfrm>
          <a:prstGeom prst="rect">
            <a:avLst/>
          </a:prstGeom>
        </p:spPr>
      </p:pic>
      <p:sp>
        <p:nvSpPr>
          <p:cNvPr id="7" name="TextBox 6">
            <a:extLst>
              <a:ext uri="{FF2B5EF4-FFF2-40B4-BE49-F238E27FC236}">
                <a16:creationId xmlns:a16="http://schemas.microsoft.com/office/drawing/2014/main" id="{90029691-A6C5-5743-2D08-D483AD2A6806}"/>
              </a:ext>
            </a:extLst>
          </p:cNvPr>
          <p:cNvSpPr txBox="1"/>
          <p:nvPr/>
        </p:nvSpPr>
        <p:spPr>
          <a:xfrm>
            <a:off x="1719072" y="1351681"/>
            <a:ext cx="3584448" cy="923330"/>
          </a:xfrm>
          <a:prstGeom prst="rect">
            <a:avLst/>
          </a:prstGeom>
          <a:noFill/>
        </p:spPr>
        <p:txBody>
          <a:bodyPr wrap="square" rtlCol="0">
            <a:spAutoFit/>
          </a:bodyPr>
          <a:lstStyle/>
          <a:p>
            <a:r>
              <a:rPr lang="en-US" dirty="0">
                <a:solidFill>
                  <a:schemeClr val="bg1"/>
                </a:solidFill>
              </a:rPr>
              <a:t>Significant increase in Intensity, Agitation and Expansion from pre-event to event and post-event</a:t>
            </a:r>
          </a:p>
        </p:txBody>
      </p:sp>
    </p:spTree>
    <p:extLst>
      <p:ext uri="{BB962C8B-B14F-4D97-AF65-F5344CB8AC3E}">
        <p14:creationId xmlns:p14="http://schemas.microsoft.com/office/powerpoint/2010/main" val="8657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E04E30-F78F-694A-01FA-EE67C0EA542C}"/>
              </a:ext>
            </a:extLst>
          </p:cNvPr>
          <p:cNvSpPr>
            <a:spLocks noGrp="1"/>
          </p:cNvSpPr>
          <p:nvPr>
            <p:ph type="sldNum" sz="quarter" idx="12"/>
          </p:nvPr>
        </p:nvSpPr>
        <p:spPr/>
        <p:txBody>
          <a:bodyPr/>
          <a:lstStyle/>
          <a:p>
            <a:fld id="{A49DFD55-3C28-40EF-9E31-A92D2E4017FF}" type="slidenum">
              <a:rPr lang="en-US" smtClean="0"/>
              <a:pPr/>
              <a:t>22</a:t>
            </a:fld>
            <a:endParaRPr lang="en-US" dirty="0"/>
          </a:p>
        </p:txBody>
      </p:sp>
      <p:pic>
        <p:nvPicPr>
          <p:cNvPr id="6" name="Picture 5">
            <a:extLst>
              <a:ext uri="{FF2B5EF4-FFF2-40B4-BE49-F238E27FC236}">
                <a16:creationId xmlns:a16="http://schemas.microsoft.com/office/drawing/2014/main" id="{66F67E6C-CA79-7546-4A1B-8D2C9356A1FC}"/>
              </a:ext>
            </a:extLst>
          </p:cNvPr>
          <p:cNvPicPr>
            <a:picLocks noChangeAspect="1"/>
          </p:cNvPicPr>
          <p:nvPr/>
        </p:nvPicPr>
        <p:blipFill>
          <a:blip r:embed="rId2"/>
          <a:stretch>
            <a:fillRect/>
          </a:stretch>
        </p:blipFill>
        <p:spPr>
          <a:xfrm>
            <a:off x="1036121" y="917328"/>
            <a:ext cx="4584589" cy="2755631"/>
          </a:xfrm>
          <a:prstGeom prst="rect">
            <a:avLst/>
          </a:prstGeom>
        </p:spPr>
      </p:pic>
      <p:pic>
        <p:nvPicPr>
          <p:cNvPr id="8" name="Picture 7">
            <a:extLst>
              <a:ext uri="{FF2B5EF4-FFF2-40B4-BE49-F238E27FC236}">
                <a16:creationId xmlns:a16="http://schemas.microsoft.com/office/drawing/2014/main" id="{1ED5622C-F291-354E-4AEB-ABC874C78AD3}"/>
              </a:ext>
            </a:extLst>
          </p:cNvPr>
          <p:cNvPicPr>
            <a:picLocks noChangeAspect="1"/>
          </p:cNvPicPr>
          <p:nvPr/>
        </p:nvPicPr>
        <p:blipFill>
          <a:blip r:embed="rId3"/>
          <a:stretch>
            <a:fillRect/>
          </a:stretch>
        </p:blipFill>
        <p:spPr>
          <a:xfrm>
            <a:off x="3938016" y="3965843"/>
            <a:ext cx="4584589" cy="2755631"/>
          </a:xfrm>
          <a:prstGeom prst="rect">
            <a:avLst/>
          </a:prstGeom>
        </p:spPr>
      </p:pic>
      <p:pic>
        <p:nvPicPr>
          <p:cNvPr id="3" name="Picture 2">
            <a:extLst>
              <a:ext uri="{FF2B5EF4-FFF2-40B4-BE49-F238E27FC236}">
                <a16:creationId xmlns:a16="http://schemas.microsoft.com/office/drawing/2014/main" id="{1A2C85B9-2896-05BA-C6D8-D9DD6C52BA76}"/>
              </a:ext>
            </a:extLst>
          </p:cNvPr>
          <p:cNvPicPr>
            <a:picLocks noChangeAspect="1"/>
          </p:cNvPicPr>
          <p:nvPr/>
        </p:nvPicPr>
        <p:blipFill>
          <a:blip r:embed="rId4"/>
          <a:srcRect l="15864" t="23301" r="9970" b="20355"/>
          <a:stretch>
            <a:fillRect/>
          </a:stretch>
        </p:blipFill>
        <p:spPr>
          <a:xfrm rot="761679">
            <a:off x="6832980" y="1078523"/>
            <a:ext cx="3540370" cy="2016369"/>
          </a:xfrm>
          <a:prstGeom prst="rect">
            <a:avLst/>
          </a:prstGeom>
        </p:spPr>
      </p:pic>
    </p:spTree>
    <p:extLst>
      <p:ext uri="{BB962C8B-B14F-4D97-AF65-F5344CB8AC3E}">
        <p14:creationId xmlns:p14="http://schemas.microsoft.com/office/powerpoint/2010/main" val="258436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500" y="1020445"/>
            <a:ext cx="3433572" cy="1325563"/>
          </a:xfrm>
        </p:spPr>
        <p:txBody>
          <a:bodyPr>
            <a:normAutofit/>
          </a:bodyPr>
          <a:lstStyle/>
          <a:p>
            <a:r>
              <a:rPr dirty="0"/>
              <a:t>Art Carries the Transformation</a:t>
            </a:r>
          </a:p>
        </p:txBody>
      </p:sp>
      <p:sp>
        <p:nvSpPr>
          <p:cNvPr id="3" name="Content Placeholder 2"/>
          <p:cNvSpPr>
            <a:spLocks noGrp="1"/>
          </p:cNvSpPr>
          <p:nvPr>
            <p:ph idx="1"/>
          </p:nvPr>
        </p:nvSpPr>
        <p:spPr/>
        <p:txBody>
          <a:bodyPr/>
          <a:lstStyle/>
          <a:p>
            <a:r>
              <a:t>Visible</a:t>
            </a:r>
          </a:p>
          <a:p>
            <a:r>
              <a:t>Measurable</a:t>
            </a:r>
          </a:p>
          <a:p>
            <a:r>
              <a:t>Progressive</a:t>
            </a:r>
          </a:p>
        </p:txBody>
      </p:sp>
      <p:pic>
        <p:nvPicPr>
          <p:cNvPr id="5" name="Picture 4">
            <a:extLst>
              <a:ext uri="{FF2B5EF4-FFF2-40B4-BE49-F238E27FC236}">
                <a16:creationId xmlns:a16="http://schemas.microsoft.com/office/drawing/2014/main" id="{487B9DEB-F780-6AD0-FC8F-C4AD26280E76}"/>
              </a:ext>
            </a:extLst>
          </p:cNvPr>
          <p:cNvPicPr>
            <a:picLocks noChangeAspect="1"/>
          </p:cNvPicPr>
          <p:nvPr/>
        </p:nvPicPr>
        <p:blipFill>
          <a:blip r:embed="rId3"/>
          <a:stretch>
            <a:fillRect/>
          </a:stretch>
        </p:blipFill>
        <p:spPr>
          <a:xfrm>
            <a:off x="5659878" y="552421"/>
            <a:ext cx="5944115" cy="2121592"/>
          </a:xfrm>
          <a:prstGeom prst="rect">
            <a:avLst/>
          </a:prstGeom>
        </p:spPr>
      </p:pic>
      <p:pic>
        <p:nvPicPr>
          <p:cNvPr id="7" name="Picture 6">
            <a:extLst>
              <a:ext uri="{FF2B5EF4-FFF2-40B4-BE49-F238E27FC236}">
                <a16:creationId xmlns:a16="http://schemas.microsoft.com/office/drawing/2014/main" id="{1010D962-41EC-4EEA-7E74-6FAEEC8AE88D}"/>
              </a:ext>
            </a:extLst>
          </p:cNvPr>
          <p:cNvPicPr>
            <a:picLocks noChangeAspect="1"/>
          </p:cNvPicPr>
          <p:nvPr/>
        </p:nvPicPr>
        <p:blipFill>
          <a:blip r:embed="rId4"/>
          <a:stretch>
            <a:fillRect/>
          </a:stretch>
        </p:blipFill>
        <p:spPr>
          <a:xfrm>
            <a:off x="5769606" y="3168916"/>
            <a:ext cx="5944115" cy="2030144"/>
          </a:xfrm>
          <a:prstGeom prst="rect">
            <a:avLst/>
          </a:prstGeom>
        </p:spPr>
      </p:pic>
      <p:pic>
        <p:nvPicPr>
          <p:cNvPr id="9" name="Picture 8">
            <a:extLst>
              <a:ext uri="{FF2B5EF4-FFF2-40B4-BE49-F238E27FC236}">
                <a16:creationId xmlns:a16="http://schemas.microsoft.com/office/drawing/2014/main" id="{F5D05A06-9A92-491C-5974-A60536A9F537}"/>
              </a:ext>
            </a:extLst>
          </p:cNvPr>
          <p:cNvPicPr>
            <a:picLocks noChangeAspect="1"/>
          </p:cNvPicPr>
          <p:nvPr/>
        </p:nvPicPr>
        <p:blipFill>
          <a:blip r:embed="rId5"/>
          <a:stretch>
            <a:fillRect/>
          </a:stretch>
        </p:blipFill>
        <p:spPr>
          <a:xfrm>
            <a:off x="57114" y="0"/>
            <a:ext cx="4887375"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Symbolic Work is Distributed — Not Separate</a:t>
            </a:r>
          </a:p>
        </p:txBody>
      </p:sp>
      <p:sp>
        <p:nvSpPr>
          <p:cNvPr id="3" name="Content Placeholder 2"/>
          <p:cNvSpPr>
            <a:spLocks noGrp="1"/>
          </p:cNvSpPr>
          <p:nvPr>
            <p:ph idx="1"/>
          </p:nvPr>
        </p:nvSpPr>
        <p:spPr/>
        <p:txBody>
          <a:bodyPr/>
          <a:lstStyle/>
          <a:p>
            <a:r>
              <a:t>Dreams: stable + linked</a:t>
            </a:r>
          </a:p>
          <a:p>
            <a:r>
              <a:t>Interpretation: evolving meaning</a:t>
            </a:r>
          </a:p>
          <a:p>
            <a:r>
              <a:t>Art: transformation</a:t>
            </a:r>
          </a:p>
        </p:txBody>
      </p:sp>
      <p:sp>
        <p:nvSpPr>
          <p:cNvPr id="4" name="TextBox 3">
            <a:extLst>
              <a:ext uri="{FF2B5EF4-FFF2-40B4-BE49-F238E27FC236}">
                <a16:creationId xmlns:a16="http://schemas.microsoft.com/office/drawing/2014/main" id="{88068E3E-9B6F-F8C4-0BD4-527E944434D9}"/>
              </a:ext>
            </a:extLst>
          </p:cNvPr>
          <p:cNvSpPr txBox="1"/>
          <p:nvPr/>
        </p:nvSpPr>
        <p:spPr>
          <a:xfrm>
            <a:off x="1085850" y="5208956"/>
            <a:ext cx="4080510" cy="923330"/>
          </a:xfrm>
          <a:prstGeom prst="rect">
            <a:avLst/>
          </a:prstGeom>
          <a:solidFill>
            <a:schemeClr val="accent2">
              <a:lumMod val="50000"/>
            </a:schemeClr>
          </a:solidFill>
        </p:spPr>
        <p:txBody>
          <a:bodyPr wrap="square" rtlCol="0">
            <a:spAutoFit/>
          </a:bodyPr>
          <a:lstStyle/>
          <a:p>
            <a:r>
              <a:rPr lang="en-US" dirty="0">
                <a:solidFill>
                  <a:schemeClr val="bg1"/>
                </a:solidFill>
              </a:rPr>
              <a:t>Grief is not processed in one place—it is distributed across systems, each doing different psychological work.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9E6D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7D9B3-B64F-656A-0D99-161A6C0F518F}"/>
              </a:ext>
            </a:extLst>
          </p:cNvPr>
          <p:cNvSpPr>
            <a:spLocks noGrp="1"/>
          </p:cNvSpPr>
          <p:nvPr>
            <p:ph type="title"/>
          </p:nvPr>
        </p:nvSpPr>
        <p:spPr>
          <a:xfrm>
            <a:off x="1341120" y="558801"/>
            <a:ext cx="9953308" cy="1780860"/>
          </a:xfrm>
        </p:spPr>
        <p:txBody>
          <a:bodyPr/>
          <a:lstStyle/>
          <a:p>
            <a:r>
              <a:rPr lang="en-US" dirty="0"/>
              <a:t>conclusion</a:t>
            </a:r>
          </a:p>
        </p:txBody>
      </p:sp>
      <p:sp>
        <p:nvSpPr>
          <p:cNvPr id="13" name="Text Placeholder 12">
            <a:extLst>
              <a:ext uri="{FF2B5EF4-FFF2-40B4-BE49-F238E27FC236}">
                <a16:creationId xmlns:a16="http://schemas.microsoft.com/office/drawing/2014/main" id="{7E5B6E40-3A7D-ACF7-AA38-25977D322D81}"/>
              </a:ext>
            </a:extLst>
          </p:cNvPr>
          <p:cNvSpPr>
            <a:spLocks noGrp="1"/>
          </p:cNvSpPr>
          <p:nvPr>
            <p:ph type="body" idx="1"/>
          </p:nvPr>
        </p:nvSpPr>
        <p:spPr>
          <a:xfrm>
            <a:off x="1341120" y="2960876"/>
            <a:ext cx="6695440" cy="2149603"/>
          </a:xfrm>
        </p:spPr>
        <p:txBody>
          <a:bodyPr>
            <a:normAutofit fontScale="92500" lnSpcReduction="20000"/>
          </a:bodyPr>
          <a:lstStyle/>
          <a:p>
            <a:r>
              <a:rPr lang="en-US" dirty="0"/>
              <a:t>Grief in this case did not manifest as linear escalation or resolution. </a:t>
            </a:r>
          </a:p>
          <a:p>
            <a:r>
              <a:rPr lang="en-US" dirty="0"/>
              <a:t>Dream structure remained largely stable, artwork intensified and fragmented during crisis, and interpretive stance evolved from anticipation to confrontation to reorganization. </a:t>
            </a:r>
          </a:p>
          <a:p>
            <a:r>
              <a:rPr lang="en-US" dirty="0"/>
              <a:t>Symbolic processing was redistributed across modalities rather than resolved within one. </a:t>
            </a:r>
          </a:p>
          <a:p>
            <a:r>
              <a:rPr lang="en-US" dirty="0"/>
              <a:t>These findings support viewing grief as ongoing psychic reconfiguration rather than closure.</a:t>
            </a:r>
          </a:p>
        </p:txBody>
      </p:sp>
      <p:sp>
        <p:nvSpPr>
          <p:cNvPr id="68" name="Slide Number Placeholder 67">
            <a:extLst>
              <a:ext uri="{FF2B5EF4-FFF2-40B4-BE49-F238E27FC236}">
                <a16:creationId xmlns:a16="http://schemas.microsoft.com/office/drawing/2014/main" id="{AA0ACADD-CC4E-851C-DA07-C22DB97FA23E}"/>
              </a:ext>
            </a:extLst>
          </p:cNvPr>
          <p:cNvSpPr>
            <a:spLocks noGrp="1"/>
          </p:cNvSpPr>
          <p:nvPr>
            <p:ph type="sldNum" sz="quarter" idx="13"/>
          </p:nvPr>
        </p:nvSpPr>
        <p:spPr>
          <a:xfrm>
            <a:off x="10373350" y="6356349"/>
            <a:ext cx="987552" cy="365125"/>
          </a:xfrm>
        </p:spPr>
        <p:txBody>
          <a:bodyPr/>
          <a:lstStyle/>
          <a:p>
            <a:fld id="{A49DFD55-3C28-40EF-9E31-A92D2E4017FF}" type="slidenum">
              <a:rPr lang="en-US" smtClean="0"/>
              <a:pPr/>
              <a:t>25</a:t>
            </a:fld>
            <a:endParaRPr lang="en-US" dirty="0"/>
          </a:p>
        </p:txBody>
      </p:sp>
    </p:spTree>
    <p:extLst>
      <p:ext uri="{BB962C8B-B14F-4D97-AF65-F5344CB8AC3E}">
        <p14:creationId xmlns:p14="http://schemas.microsoft.com/office/powerpoint/2010/main" val="63692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Final Thought</a:t>
            </a:r>
          </a:p>
        </p:txBody>
      </p:sp>
      <p:sp>
        <p:nvSpPr>
          <p:cNvPr id="3" name="Content Placeholder 2"/>
          <p:cNvSpPr>
            <a:spLocks noGrp="1"/>
          </p:cNvSpPr>
          <p:nvPr>
            <p:ph idx="1"/>
          </p:nvPr>
        </p:nvSpPr>
        <p:spPr/>
        <p:txBody>
          <a:bodyPr/>
          <a:lstStyle/>
          <a:p>
            <a:r>
              <a:t>The psyche does not process grief in one place</a:t>
            </a:r>
          </a:p>
          <a:p>
            <a:r>
              <a:t>—it distributes the work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F1EDE-5423-435C-B149-87AB1BC22B83}"/>
              </a:ext>
            </a:extLst>
          </p:cNvPr>
          <p:cNvSpPr>
            <a:spLocks noGrp="1"/>
          </p:cNvSpPr>
          <p:nvPr>
            <p:ph type="ctrTitle"/>
          </p:nvPr>
        </p:nvSpPr>
        <p:spPr>
          <a:xfrm>
            <a:off x="4267200" y="1615736"/>
            <a:ext cx="4179570" cy="1524735"/>
          </a:xfrm>
        </p:spPr>
        <p:txBody>
          <a:bodyPr/>
          <a:lstStyle/>
          <a:p>
            <a:r>
              <a:rPr lang="en-US" dirty="0"/>
              <a:t>THANK YOU</a:t>
            </a:r>
          </a:p>
        </p:txBody>
      </p:sp>
      <p:sp>
        <p:nvSpPr>
          <p:cNvPr id="3" name="Subtitle 2">
            <a:extLst>
              <a:ext uri="{FF2B5EF4-FFF2-40B4-BE49-F238E27FC236}">
                <a16:creationId xmlns:a16="http://schemas.microsoft.com/office/drawing/2014/main" id="{AF64C29E-DF30-4DC6-AB95-2016F9A703B6}"/>
              </a:ext>
            </a:extLst>
          </p:cNvPr>
          <p:cNvSpPr>
            <a:spLocks noGrp="1"/>
          </p:cNvSpPr>
          <p:nvPr>
            <p:ph type="subTitle" idx="1"/>
          </p:nvPr>
        </p:nvSpPr>
        <p:spPr>
          <a:xfrm>
            <a:off x="4267200" y="3238103"/>
            <a:ext cx="4179570" cy="2850181"/>
          </a:xfrm>
        </p:spPr>
        <p:txBody>
          <a:bodyPr>
            <a:noAutofit/>
          </a:bodyPr>
          <a:lstStyle/>
          <a:p>
            <a:r>
              <a:rPr lang="en-US" dirty="0"/>
              <a:t>Slides at: Jaynegackenbach.ca</a:t>
            </a:r>
          </a:p>
          <a:p>
            <a:r>
              <a:rPr lang="en-US" dirty="0"/>
              <a:t>Email: jgackenb@yahoo.com</a:t>
            </a:r>
          </a:p>
        </p:txBody>
      </p:sp>
      <p:sp>
        <p:nvSpPr>
          <p:cNvPr id="6" name="Slide Number Placeholder 5">
            <a:extLst>
              <a:ext uri="{FF2B5EF4-FFF2-40B4-BE49-F238E27FC236}">
                <a16:creationId xmlns:a16="http://schemas.microsoft.com/office/drawing/2014/main" id="{4C127D99-645F-4FCF-9573-FDFE2A344FA9}"/>
              </a:ext>
            </a:extLst>
          </p:cNvPr>
          <p:cNvSpPr>
            <a:spLocks noGrp="1"/>
          </p:cNvSpPr>
          <p:nvPr>
            <p:ph type="sldNum" sz="quarter" idx="12"/>
          </p:nvPr>
        </p:nvSpPr>
        <p:spPr>
          <a:xfrm>
            <a:off x="9579428" y="6356350"/>
            <a:ext cx="1774371" cy="365125"/>
          </a:xfrm>
        </p:spPr>
        <p:txBody>
          <a:bodyPr/>
          <a:lstStyle/>
          <a:p>
            <a:fld id="{A49DFD55-3C28-40EF-9E31-A92D2E4017FF}" type="slidenum">
              <a:rPr lang="en-US" smtClean="0"/>
              <a:pPr/>
              <a:t>27</a:t>
            </a:fld>
            <a:endParaRPr lang="en-US" dirty="0"/>
          </a:p>
        </p:txBody>
      </p:sp>
    </p:spTree>
    <p:extLst>
      <p:ext uri="{BB962C8B-B14F-4D97-AF65-F5344CB8AC3E}">
        <p14:creationId xmlns:p14="http://schemas.microsoft.com/office/powerpoint/2010/main" val="1969787568"/>
      </p:ext>
    </p:extLst>
  </p:cSld>
  <p:clrMapOvr>
    <a:masterClrMapping/>
  </p:clrMapOvr>
</p:sld>
</file>

<file path=ppt/theme/theme1.xml><?xml version="1.0" encoding="utf-8"?>
<a:theme xmlns:a="http://schemas.openxmlformats.org/drawingml/2006/main" name="Custom">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stom" id="{F85C13B5-8B75-4CB8-BA5E-9CAC0747196D}" vid="{617487EE-AB70-4C55-8A81-E6744CC4A2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168DCE-134F-4610-A6AA-88CEBE8D71D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3.xml><?xml version="1.0" encoding="utf-8"?>
<ds:datastoreItem xmlns:ds="http://schemas.openxmlformats.org/officeDocument/2006/customXml" ds:itemID="{5EDE3176-A15D-46A3-BDDB-64A0D7363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{6265B9AA-4C4E-4463-9006-47A07090DCA5}TF7521aafa-c748-4c40-a498-ba511be234dc5b1b6097_win32-5039330bb2f3</Template>
  <TotalTime>814</TotalTime>
  <Words>1660</Words>
  <Application>Microsoft Office PowerPoint</Application>
  <PresentationFormat>Widescreen</PresentationFormat>
  <Paragraphs>187</Paragraphs>
  <Slides>27</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Tenorite</vt:lpstr>
      <vt:lpstr>Custom</vt:lpstr>
      <vt:lpstr>Dreams and Art Making as Indicators and Coping Mechanisms of Family Loss and Grief</vt:lpstr>
      <vt:lpstr>Dreams, Artmaking, and Grief</vt:lpstr>
      <vt:lpstr>PowerPoint Presentation</vt:lpstr>
      <vt:lpstr>Introduction: How does grief appear in the psyche?</vt:lpstr>
      <vt:lpstr>What if that assumption is wrong?</vt:lpstr>
      <vt:lpstr>Core Question</vt:lpstr>
      <vt:lpstr>METHODS</vt:lpstr>
      <vt:lpstr>Do these systems change together?</vt:lpstr>
      <vt:lpstr>Results</vt:lpstr>
      <vt:lpstr>Dream Structure</vt:lpstr>
      <vt:lpstr>Dream Profile</vt:lpstr>
      <vt:lpstr>Dreams: Stable, But Not Isolated</vt:lpstr>
      <vt:lpstr>But meaning did change</vt:lpstr>
      <vt:lpstr>Interpretive Evolution</vt:lpstr>
      <vt:lpstr>Example Shift: This is where the systems touch—an art object inside a dream used to make death tolerable. </vt:lpstr>
      <vt:lpstr>Black cat sculpture dream</vt:lpstr>
      <vt:lpstr>Meaning Moves Before Structure</vt:lpstr>
      <vt:lpstr>Where does change appear?</vt:lpstr>
      <vt:lpstr>Artwork: Measurable Change</vt:lpstr>
      <vt:lpstr>Artwork Across Phases</vt:lpstr>
      <vt:lpstr>PowerPoint Presentation</vt:lpstr>
      <vt:lpstr>PowerPoint Presentation</vt:lpstr>
      <vt:lpstr>Art Carries the Transformation</vt:lpstr>
      <vt:lpstr>Symbolic Work is Distributed — Not Separate</vt:lpstr>
      <vt:lpstr>conclusion</vt:lpstr>
      <vt:lpstr>Final Thought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Jayne Gackenbach Snyder</dc:creator>
  <cp:lastModifiedBy>Dr. Jayne Gackenbach Snyder</cp:lastModifiedBy>
  <cp:revision>20</cp:revision>
  <dcterms:created xsi:type="dcterms:W3CDTF">2026-02-13T15:36:14Z</dcterms:created>
  <dcterms:modified xsi:type="dcterms:W3CDTF">2026-06-08T14:55:36Z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