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64" r:id="rId5"/>
    <p:sldId id="265" r:id="rId6"/>
    <p:sldId id="266" r:id="rId7"/>
    <p:sldId id="267" r:id="rId8"/>
    <p:sldId id="260" r:id="rId9"/>
    <p:sldId id="263" r:id="rId10"/>
    <p:sldId id="268" r:id="rId11"/>
    <p:sldId id="269" r:id="rId12"/>
    <p:sldId id="259" r:id="rId13"/>
    <p:sldId id="261" r:id="rId14"/>
    <p:sldId id="262"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6144" autoAdjust="0"/>
  </p:normalViewPr>
  <p:slideViewPr>
    <p:cSldViewPr snapToGrid="0">
      <p:cViewPr varScale="1">
        <p:scale>
          <a:sx n="67" d="100"/>
          <a:sy n="67" d="100"/>
        </p:scale>
        <p:origin x="1219"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CF1562-6667-4287-9047-2D45B9AC2A8B}" type="datetimeFigureOut">
              <a:rPr lang="en-US" smtClean="0"/>
              <a:t>6/9/2026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6AB7AA-C1CE-474E-A248-7F55A628AF0D}" type="slidenum">
              <a:rPr lang="en-US" smtClean="0"/>
              <a:t>‹#›</a:t>
            </a:fld>
            <a:endParaRPr lang="en-US"/>
          </a:p>
        </p:txBody>
      </p:sp>
    </p:spTree>
    <p:extLst>
      <p:ext uri="{BB962C8B-B14F-4D97-AF65-F5344CB8AC3E}">
        <p14:creationId xmlns:p14="http://schemas.microsoft.com/office/powerpoint/2010/main" val="942175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drrosslevin.com/pdfs/icp_Waking_Fantasy.pdf?utm_source=chatgpt.com"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pubmed.ncbi.nlm.nih.gov/12763010/?utm_source=chatgpt.com"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For example, Ross Levin &amp; Hugh Young (2001/02) found that fantasy-proneness and absorption strongly predicted dream recall and dream vividness, yet did </a:t>
            </a:r>
            <a:r>
              <a:rPr lang="en-US" sz="1200" i="1" kern="1200" dirty="0">
                <a:solidFill>
                  <a:schemeClr val="tx1"/>
                </a:solidFill>
                <a:effectLst/>
                <a:latin typeface="+mn-lt"/>
                <a:ea typeface="+mn-ea"/>
                <a:cs typeface="+mn-cs"/>
              </a:rPr>
              <a:t>not</a:t>
            </a:r>
            <a:r>
              <a:rPr lang="en-US" sz="1200" kern="1200" dirty="0">
                <a:solidFill>
                  <a:schemeClr val="tx1"/>
                </a:solidFill>
                <a:effectLst/>
                <a:latin typeface="+mn-lt"/>
                <a:ea typeface="+mn-ea"/>
                <a:cs typeface="+mn-cs"/>
              </a:rPr>
              <a:t> demonstrate simple one-to-one content overlap between fantasies and dreams (i.e., the particular fantasies people engaged in did not map neatly onto the exact dreams they reported). </a:t>
            </a:r>
            <a:r>
              <a:rPr lang="en-US" sz="1200" u="sng" kern="1200" dirty="0">
                <a:solidFill>
                  <a:schemeClr val="tx1"/>
                </a:solidFill>
                <a:effectLst/>
                <a:latin typeface="+mn-lt"/>
                <a:ea typeface="+mn-ea"/>
                <a:cs typeface="+mn-cs"/>
                <a:hlinkClick r:id="rId3"/>
              </a:rPr>
              <a:t>drrosslevin.com</a:t>
            </a:r>
            <a:r>
              <a:rPr lang="en-US" sz="1200" kern="1200" dirty="0">
                <a:solidFill>
                  <a:schemeClr val="tx1"/>
                </a:solidFill>
                <a:effectLst/>
                <a:latin typeface="+mn-lt"/>
                <a:ea typeface="+mn-ea"/>
                <a:cs typeface="+mn-cs"/>
              </a:rPr>
              <a:t> Similarly, Michael </a:t>
            </a:r>
            <a:r>
              <a:rPr lang="en-US" sz="1200" kern="1200" dirty="0" err="1">
                <a:solidFill>
                  <a:schemeClr val="tx1"/>
                </a:solidFill>
                <a:effectLst/>
                <a:latin typeface="+mn-lt"/>
                <a:ea typeface="+mn-ea"/>
                <a:cs typeface="+mn-cs"/>
              </a:rPr>
              <a:t>Schredl</a:t>
            </a:r>
            <a:r>
              <a:rPr lang="en-US" sz="1200" kern="1200" dirty="0">
                <a:solidFill>
                  <a:schemeClr val="tx1"/>
                </a:solidFill>
                <a:effectLst/>
                <a:latin typeface="+mn-lt"/>
                <a:ea typeface="+mn-ea"/>
                <a:cs typeface="+mn-cs"/>
              </a:rPr>
              <a:t> (2003) reviewed diary-based and activity-based studies of the continuity hypothesis in dreaming and concluded that while waking‐life activities </a:t>
            </a:r>
            <a:r>
              <a:rPr lang="en-US" sz="1200" i="1" kern="1200" dirty="0">
                <a:solidFill>
                  <a:schemeClr val="tx1"/>
                </a:solidFill>
                <a:effectLst/>
                <a:latin typeface="+mn-lt"/>
                <a:ea typeface="+mn-ea"/>
                <a:cs typeface="+mn-cs"/>
              </a:rPr>
              <a:t>might</a:t>
            </a:r>
            <a:r>
              <a:rPr lang="en-US" sz="1200" kern="1200" dirty="0">
                <a:solidFill>
                  <a:schemeClr val="tx1"/>
                </a:solidFill>
                <a:effectLst/>
                <a:latin typeface="+mn-lt"/>
                <a:ea typeface="+mn-ea"/>
                <a:cs typeface="+mn-cs"/>
              </a:rPr>
              <a:t> influence dreams, the relationship is conditional on type of waking activity, emotional involvement, and other moderating factors—and therefore “the continuity hypothesis in its present general form is not valid and should be elaborated” (p. 573). </a:t>
            </a:r>
            <a:r>
              <a:rPr lang="en-US" sz="1200" u="sng" kern="1200" dirty="0">
                <a:solidFill>
                  <a:schemeClr val="tx1"/>
                </a:solidFill>
                <a:effectLst/>
                <a:latin typeface="+mn-lt"/>
                <a:ea typeface="+mn-ea"/>
                <a:cs typeface="+mn-cs"/>
                <a:hlinkClick r:id="rId4"/>
              </a:rPr>
              <a:t>PubMed</a:t>
            </a:r>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CF6AB7AA-C1CE-474E-A248-7F55A628AF0D}" type="slidenum">
              <a:rPr lang="en-US" smtClean="0"/>
              <a:t>2</a:t>
            </a:fld>
            <a:endParaRPr lang="en-US"/>
          </a:p>
        </p:txBody>
      </p:sp>
    </p:spTree>
    <p:extLst>
      <p:ext uri="{BB962C8B-B14F-4D97-AF65-F5344CB8AC3E}">
        <p14:creationId xmlns:p14="http://schemas.microsoft.com/office/powerpoint/2010/main" val="574320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6AB7AA-C1CE-474E-A248-7F55A628AF0D}" type="slidenum">
              <a:rPr lang="en-US" smtClean="0"/>
              <a:t>5</a:t>
            </a:fld>
            <a:endParaRPr lang="en-US"/>
          </a:p>
        </p:txBody>
      </p:sp>
    </p:spTree>
    <p:extLst>
      <p:ext uri="{BB962C8B-B14F-4D97-AF65-F5344CB8AC3E}">
        <p14:creationId xmlns:p14="http://schemas.microsoft.com/office/powerpoint/2010/main" val="4227399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deleted dreams with&lt;50 words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F6AB7AA-C1CE-474E-A248-7F55A628AF0D}" type="slidenum">
              <a:rPr lang="en-US" smtClean="0"/>
              <a:t>7</a:t>
            </a:fld>
            <a:endParaRPr lang="en-US"/>
          </a:p>
        </p:txBody>
      </p:sp>
    </p:spTree>
    <p:extLst>
      <p:ext uri="{BB962C8B-B14F-4D97-AF65-F5344CB8AC3E}">
        <p14:creationId xmlns:p14="http://schemas.microsoft.com/office/powerpoint/2010/main" val="1519203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altLang="en-US" sz="1200" b="1" i="0" u="none" strike="noStrike" cap="none" normalizeH="0" baseline="0" dirty="0">
                <a:ln>
                  <a:noFill/>
                </a:ln>
                <a:effectLst/>
              </a:rPr>
              <a:t>ego-syntonic functions-</a:t>
            </a:r>
            <a:endParaRPr lang="en-US" dirty="0"/>
          </a:p>
        </p:txBody>
      </p:sp>
      <p:sp>
        <p:nvSpPr>
          <p:cNvPr id="4" name="Slide Number Placeholder 3"/>
          <p:cNvSpPr>
            <a:spLocks noGrp="1"/>
          </p:cNvSpPr>
          <p:nvPr>
            <p:ph type="sldNum" sz="quarter" idx="5"/>
          </p:nvPr>
        </p:nvSpPr>
        <p:spPr/>
        <p:txBody>
          <a:bodyPr/>
          <a:lstStyle/>
          <a:p>
            <a:fld id="{CF6AB7AA-C1CE-474E-A248-7F55A628AF0D}" type="slidenum">
              <a:rPr lang="en-US" smtClean="0"/>
              <a:t>10</a:t>
            </a:fld>
            <a:endParaRPr lang="en-US"/>
          </a:p>
        </p:txBody>
      </p:sp>
    </p:spTree>
    <p:extLst>
      <p:ext uri="{BB962C8B-B14F-4D97-AF65-F5344CB8AC3E}">
        <p14:creationId xmlns:p14="http://schemas.microsoft.com/office/powerpoint/2010/main" val="2625062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6AB7AA-C1CE-474E-A248-7F55A628AF0D}" type="slidenum">
              <a:rPr lang="en-US" smtClean="0"/>
              <a:t>13</a:t>
            </a:fld>
            <a:endParaRPr lang="en-US"/>
          </a:p>
        </p:txBody>
      </p:sp>
    </p:spTree>
    <p:extLst>
      <p:ext uri="{BB962C8B-B14F-4D97-AF65-F5344CB8AC3E}">
        <p14:creationId xmlns:p14="http://schemas.microsoft.com/office/powerpoint/2010/main" val="1072919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4634C-0247-D6C5-DB4E-63181F1677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2D6500C-3545-1A44-D764-E3CC1070C4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3364AD3-C87E-BC30-AE27-647822967635}"/>
              </a:ext>
            </a:extLst>
          </p:cNvPr>
          <p:cNvSpPr>
            <a:spLocks noGrp="1"/>
          </p:cNvSpPr>
          <p:nvPr>
            <p:ph type="dt" sz="half" idx="10"/>
          </p:nvPr>
        </p:nvSpPr>
        <p:spPr/>
        <p:txBody>
          <a:bodyPr/>
          <a:lstStyle/>
          <a:p>
            <a:fld id="{2D837937-21A8-46BA-98A0-718CCA0B3719}" type="datetimeFigureOut">
              <a:rPr lang="en-US" smtClean="0"/>
              <a:t>6/9/2026</a:t>
            </a:fld>
            <a:endParaRPr lang="en-US"/>
          </a:p>
        </p:txBody>
      </p:sp>
      <p:sp>
        <p:nvSpPr>
          <p:cNvPr id="5" name="Footer Placeholder 4">
            <a:extLst>
              <a:ext uri="{FF2B5EF4-FFF2-40B4-BE49-F238E27FC236}">
                <a16:creationId xmlns:a16="http://schemas.microsoft.com/office/drawing/2014/main" id="{871542CD-1CCA-8EE0-B7FC-33ED591199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D3C104-0879-FD79-16F0-0900E4D6E51B}"/>
              </a:ext>
            </a:extLst>
          </p:cNvPr>
          <p:cNvSpPr>
            <a:spLocks noGrp="1"/>
          </p:cNvSpPr>
          <p:nvPr>
            <p:ph type="sldNum" sz="quarter" idx="12"/>
          </p:nvPr>
        </p:nvSpPr>
        <p:spPr/>
        <p:txBody>
          <a:bodyPr/>
          <a:lstStyle/>
          <a:p>
            <a:fld id="{B1C50ACA-BE5E-46E7-9B5A-520D1D4974C9}" type="slidenum">
              <a:rPr lang="en-US" smtClean="0"/>
              <a:t>‹#›</a:t>
            </a:fld>
            <a:endParaRPr lang="en-US"/>
          </a:p>
        </p:txBody>
      </p:sp>
    </p:spTree>
    <p:extLst>
      <p:ext uri="{BB962C8B-B14F-4D97-AF65-F5344CB8AC3E}">
        <p14:creationId xmlns:p14="http://schemas.microsoft.com/office/powerpoint/2010/main" val="520830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02429-CA33-14C3-ED3D-DE0BA7A54E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AB57D4-2C32-5D97-12AD-1DE48F4842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2B91FB-887F-5ADB-7B85-86116A269DDE}"/>
              </a:ext>
            </a:extLst>
          </p:cNvPr>
          <p:cNvSpPr>
            <a:spLocks noGrp="1"/>
          </p:cNvSpPr>
          <p:nvPr>
            <p:ph type="dt" sz="half" idx="10"/>
          </p:nvPr>
        </p:nvSpPr>
        <p:spPr/>
        <p:txBody>
          <a:bodyPr/>
          <a:lstStyle/>
          <a:p>
            <a:fld id="{2D837937-21A8-46BA-98A0-718CCA0B3719}" type="datetimeFigureOut">
              <a:rPr lang="en-US" smtClean="0"/>
              <a:t>6/9/2026</a:t>
            </a:fld>
            <a:endParaRPr lang="en-US"/>
          </a:p>
        </p:txBody>
      </p:sp>
      <p:sp>
        <p:nvSpPr>
          <p:cNvPr id="5" name="Footer Placeholder 4">
            <a:extLst>
              <a:ext uri="{FF2B5EF4-FFF2-40B4-BE49-F238E27FC236}">
                <a16:creationId xmlns:a16="http://schemas.microsoft.com/office/drawing/2014/main" id="{9D76A6DE-0161-8F3D-538D-50A27F4EB2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C6EAA7-31F7-1ADC-8EC4-8507591889C4}"/>
              </a:ext>
            </a:extLst>
          </p:cNvPr>
          <p:cNvSpPr>
            <a:spLocks noGrp="1"/>
          </p:cNvSpPr>
          <p:nvPr>
            <p:ph type="sldNum" sz="quarter" idx="12"/>
          </p:nvPr>
        </p:nvSpPr>
        <p:spPr/>
        <p:txBody>
          <a:bodyPr/>
          <a:lstStyle/>
          <a:p>
            <a:fld id="{B1C50ACA-BE5E-46E7-9B5A-520D1D4974C9}" type="slidenum">
              <a:rPr lang="en-US" smtClean="0"/>
              <a:t>‹#›</a:t>
            </a:fld>
            <a:endParaRPr lang="en-US"/>
          </a:p>
        </p:txBody>
      </p:sp>
    </p:spTree>
    <p:extLst>
      <p:ext uri="{BB962C8B-B14F-4D97-AF65-F5344CB8AC3E}">
        <p14:creationId xmlns:p14="http://schemas.microsoft.com/office/powerpoint/2010/main" val="1293576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C71A2-7BA5-4305-AAC5-CA99E6DCC8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DE78D5-D1CD-8D9F-E9EF-473D9D058A9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3B219C-49AF-2085-B351-F154BE0D058B}"/>
              </a:ext>
            </a:extLst>
          </p:cNvPr>
          <p:cNvSpPr>
            <a:spLocks noGrp="1"/>
          </p:cNvSpPr>
          <p:nvPr>
            <p:ph type="dt" sz="half" idx="10"/>
          </p:nvPr>
        </p:nvSpPr>
        <p:spPr/>
        <p:txBody>
          <a:bodyPr/>
          <a:lstStyle/>
          <a:p>
            <a:fld id="{2D837937-21A8-46BA-98A0-718CCA0B3719}" type="datetimeFigureOut">
              <a:rPr lang="en-US" smtClean="0"/>
              <a:t>6/9/2026</a:t>
            </a:fld>
            <a:endParaRPr lang="en-US"/>
          </a:p>
        </p:txBody>
      </p:sp>
      <p:sp>
        <p:nvSpPr>
          <p:cNvPr id="5" name="Footer Placeholder 4">
            <a:extLst>
              <a:ext uri="{FF2B5EF4-FFF2-40B4-BE49-F238E27FC236}">
                <a16:creationId xmlns:a16="http://schemas.microsoft.com/office/drawing/2014/main" id="{2F250123-4D3C-087F-CA09-C54F089AA4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9B079A-8114-BEE5-8083-38B7AC996F25}"/>
              </a:ext>
            </a:extLst>
          </p:cNvPr>
          <p:cNvSpPr>
            <a:spLocks noGrp="1"/>
          </p:cNvSpPr>
          <p:nvPr>
            <p:ph type="sldNum" sz="quarter" idx="12"/>
          </p:nvPr>
        </p:nvSpPr>
        <p:spPr/>
        <p:txBody>
          <a:bodyPr/>
          <a:lstStyle/>
          <a:p>
            <a:fld id="{B1C50ACA-BE5E-46E7-9B5A-520D1D4974C9}" type="slidenum">
              <a:rPr lang="en-US" smtClean="0"/>
              <a:t>‹#›</a:t>
            </a:fld>
            <a:endParaRPr lang="en-US"/>
          </a:p>
        </p:txBody>
      </p:sp>
    </p:spTree>
    <p:extLst>
      <p:ext uri="{BB962C8B-B14F-4D97-AF65-F5344CB8AC3E}">
        <p14:creationId xmlns:p14="http://schemas.microsoft.com/office/powerpoint/2010/main" val="3466181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789CE-082F-9019-4D69-68E64625AC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7019A1-8903-9822-0A5F-EBA20567FE2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B7B3326-C50B-D409-EABD-1FE303E779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994D9A-41E1-768A-2886-2C30451326FD}"/>
              </a:ext>
            </a:extLst>
          </p:cNvPr>
          <p:cNvSpPr>
            <a:spLocks noGrp="1"/>
          </p:cNvSpPr>
          <p:nvPr>
            <p:ph type="dt" sz="half" idx="10"/>
          </p:nvPr>
        </p:nvSpPr>
        <p:spPr/>
        <p:txBody>
          <a:bodyPr/>
          <a:lstStyle/>
          <a:p>
            <a:fld id="{2D837937-21A8-46BA-98A0-718CCA0B3719}" type="datetimeFigureOut">
              <a:rPr lang="en-US" smtClean="0"/>
              <a:t>6/9/2026</a:t>
            </a:fld>
            <a:endParaRPr lang="en-US"/>
          </a:p>
        </p:txBody>
      </p:sp>
      <p:sp>
        <p:nvSpPr>
          <p:cNvPr id="6" name="Footer Placeholder 5">
            <a:extLst>
              <a:ext uri="{FF2B5EF4-FFF2-40B4-BE49-F238E27FC236}">
                <a16:creationId xmlns:a16="http://schemas.microsoft.com/office/drawing/2014/main" id="{D14A411A-3D93-302D-6BF3-3901BAC35E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3E0C9D-E9A2-D7F6-156C-2A538392E5B3}"/>
              </a:ext>
            </a:extLst>
          </p:cNvPr>
          <p:cNvSpPr>
            <a:spLocks noGrp="1"/>
          </p:cNvSpPr>
          <p:nvPr>
            <p:ph type="sldNum" sz="quarter" idx="12"/>
          </p:nvPr>
        </p:nvSpPr>
        <p:spPr/>
        <p:txBody>
          <a:bodyPr/>
          <a:lstStyle/>
          <a:p>
            <a:fld id="{B1C50ACA-BE5E-46E7-9B5A-520D1D4974C9}" type="slidenum">
              <a:rPr lang="en-US" smtClean="0"/>
              <a:t>‹#›</a:t>
            </a:fld>
            <a:endParaRPr lang="en-US"/>
          </a:p>
        </p:txBody>
      </p:sp>
    </p:spTree>
    <p:extLst>
      <p:ext uri="{BB962C8B-B14F-4D97-AF65-F5344CB8AC3E}">
        <p14:creationId xmlns:p14="http://schemas.microsoft.com/office/powerpoint/2010/main" val="4221605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BF61-99B8-2813-4D60-0D2DF50FBE1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5C559D-3909-A3A4-A930-C575F35551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909A6B-A273-7B96-0B28-5CC074EC60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706045-13DB-8896-207F-FA9897A26C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8DFA7C-6B0B-7FBE-1A68-A7FC9048B5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3D8D1A-890D-5ECC-BEB3-54AB800E113F}"/>
              </a:ext>
            </a:extLst>
          </p:cNvPr>
          <p:cNvSpPr>
            <a:spLocks noGrp="1"/>
          </p:cNvSpPr>
          <p:nvPr>
            <p:ph type="dt" sz="half" idx="10"/>
          </p:nvPr>
        </p:nvSpPr>
        <p:spPr/>
        <p:txBody>
          <a:bodyPr/>
          <a:lstStyle/>
          <a:p>
            <a:fld id="{2D837937-21A8-46BA-98A0-718CCA0B3719}" type="datetimeFigureOut">
              <a:rPr lang="en-US" smtClean="0"/>
              <a:t>6/9/2026</a:t>
            </a:fld>
            <a:endParaRPr lang="en-US"/>
          </a:p>
        </p:txBody>
      </p:sp>
      <p:sp>
        <p:nvSpPr>
          <p:cNvPr id="8" name="Footer Placeholder 7">
            <a:extLst>
              <a:ext uri="{FF2B5EF4-FFF2-40B4-BE49-F238E27FC236}">
                <a16:creationId xmlns:a16="http://schemas.microsoft.com/office/drawing/2014/main" id="{E8AB9C1E-645F-2275-2357-ABF8AAC2C12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7BEA50B-41DF-3B73-CF37-00FA2C7DF55A}"/>
              </a:ext>
            </a:extLst>
          </p:cNvPr>
          <p:cNvSpPr>
            <a:spLocks noGrp="1"/>
          </p:cNvSpPr>
          <p:nvPr>
            <p:ph type="sldNum" sz="quarter" idx="12"/>
          </p:nvPr>
        </p:nvSpPr>
        <p:spPr/>
        <p:txBody>
          <a:bodyPr/>
          <a:lstStyle/>
          <a:p>
            <a:fld id="{B1C50ACA-BE5E-46E7-9B5A-520D1D4974C9}" type="slidenum">
              <a:rPr lang="en-US" smtClean="0"/>
              <a:t>‹#›</a:t>
            </a:fld>
            <a:endParaRPr lang="en-US"/>
          </a:p>
        </p:txBody>
      </p:sp>
    </p:spTree>
    <p:extLst>
      <p:ext uri="{BB962C8B-B14F-4D97-AF65-F5344CB8AC3E}">
        <p14:creationId xmlns:p14="http://schemas.microsoft.com/office/powerpoint/2010/main" val="3713229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26630-A336-54E9-2A35-AFD10908AA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AACF76-B239-BDA8-B201-3F29D131D47B}"/>
              </a:ext>
            </a:extLst>
          </p:cNvPr>
          <p:cNvSpPr>
            <a:spLocks noGrp="1"/>
          </p:cNvSpPr>
          <p:nvPr>
            <p:ph type="dt" sz="half" idx="10"/>
          </p:nvPr>
        </p:nvSpPr>
        <p:spPr/>
        <p:txBody>
          <a:bodyPr/>
          <a:lstStyle/>
          <a:p>
            <a:fld id="{2D837937-21A8-46BA-98A0-718CCA0B3719}" type="datetimeFigureOut">
              <a:rPr lang="en-US" smtClean="0"/>
              <a:t>6/9/2026</a:t>
            </a:fld>
            <a:endParaRPr lang="en-US"/>
          </a:p>
        </p:txBody>
      </p:sp>
      <p:sp>
        <p:nvSpPr>
          <p:cNvPr id="4" name="Footer Placeholder 3">
            <a:extLst>
              <a:ext uri="{FF2B5EF4-FFF2-40B4-BE49-F238E27FC236}">
                <a16:creationId xmlns:a16="http://schemas.microsoft.com/office/drawing/2014/main" id="{FAE82989-A83E-3258-7EA5-159FDB4812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6B2B4F-F255-EF8F-F3AE-66B833FFBC4E}"/>
              </a:ext>
            </a:extLst>
          </p:cNvPr>
          <p:cNvSpPr>
            <a:spLocks noGrp="1"/>
          </p:cNvSpPr>
          <p:nvPr>
            <p:ph type="sldNum" sz="quarter" idx="12"/>
          </p:nvPr>
        </p:nvSpPr>
        <p:spPr/>
        <p:txBody>
          <a:bodyPr/>
          <a:lstStyle/>
          <a:p>
            <a:fld id="{B1C50ACA-BE5E-46E7-9B5A-520D1D4974C9}" type="slidenum">
              <a:rPr lang="en-US" smtClean="0"/>
              <a:t>‹#›</a:t>
            </a:fld>
            <a:endParaRPr lang="en-US"/>
          </a:p>
        </p:txBody>
      </p:sp>
    </p:spTree>
    <p:extLst>
      <p:ext uri="{BB962C8B-B14F-4D97-AF65-F5344CB8AC3E}">
        <p14:creationId xmlns:p14="http://schemas.microsoft.com/office/powerpoint/2010/main" val="399066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2FCE04-35B0-E561-4AAC-4A5FF4D10940}"/>
              </a:ext>
            </a:extLst>
          </p:cNvPr>
          <p:cNvSpPr>
            <a:spLocks noGrp="1"/>
          </p:cNvSpPr>
          <p:nvPr>
            <p:ph type="dt" sz="half" idx="10"/>
          </p:nvPr>
        </p:nvSpPr>
        <p:spPr/>
        <p:txBody>
          <a:bodyPr/>
          <a:lstStyle/>
          <a:p>
            <a:fld id="{2D837937-21A8-46BA-98A0-718CCA0B3719}" type="datetimeFigureOut">
              <a:rPr lang="en-US" smtClean="0"/>
              <a:t>6/9/2026</a:t>
            </a:fld>
            <a:endParaRPr lang="en-US"/>
          </a:p>
        </p:txBody>
      </p:sp>
      <p:sp>
        <p:nvSpPr>
          <p:cNvPr id="3" name="Footer Placeholder 2">
            <a:extLst>
              <a:ext uri="{FF2B5EF4-FFF2-40B4-BE49-F238E27FC236}">
                <a16:creationId xmlns:a16="http://schemas.microsoft.com/office/drawing/2014/main" id="{6C4BC60E-C6A4-8EC3-7D42-1721E9A4CBF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CBB253-0C13-95AF-02F5-A4A80C6942E6}"/>
              </a:ext>
            </a:extLst>
          </p:cNvPr>
          <p:cNvSpPr>
            <a:spLocks noGrp="1"/>
          </p:cNvSpPr>
          <p:nvPr>
            <p:ph type="sldNum" sz="quarter" idx="12"/>
          </p:nvPr>
        </p:nvSpPr>
        <p:spPr/>
        <p:txBody>
          <a:bodyPr/>
          <a:lstStyle/>
          <a:p>
            <a:fld id="{B1C50ACA-BE5E-46E7-9B5A-520D1D4974C9}" type="slidenum">
              <a:rPr lang="en-US" smtClean="0"/>
              <a:t>‹#›</a:t>
            </a:fld>
            <a:endParaRPr lang="en-US"/>
          </a:p>
        </p:txBody>
      </p:sp>
    </p:spTree>
    <p:extLst>
      <p:ext uri="{BB962C8B-B14F-4D97-AF65-F5344CB8AC3E}">
        <p14:creationId xmlns:p14="http://schemas.microsoft.com/office/powerpoint/2010/main" val="4209905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5AE0-05BF-860F-1490-6EF44F14DF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4142BC-76CC-6866-3733-E11E8A40D5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0E6FE9A-2281-227B-CF9E-EB1EC332A2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7518A9-E379-EB19-DDF4-9F86DF9A34FE}"/>
              </a:ext>
            </a:extLst>
          </p:cNvPr>
          <p:cNvSpPr>
            <a:spLocks noGrp="1"/>
          </p:cNvSpPr>
          <p:nvPr>
            <p:ph type="dt" sz="half" idx="10"/>
          </p:nvPr>
        </p:nvSpPr>
        <p:spPr/>
        <p:txBody>
          <a:bodyPr/>
          <a:lstStyle/>
          <a:p>
            <a:fld id="{2D837937-21A8-46BA-98A0-718CCA0B3719}" type="datetimeFigureOut">
              <a:rPr lang="en-US" smtClean="0"/>
              <a:t>6/9/2026</a:t>
            </a:fld>
            <a:endParaRPr lang="en-US"/>
          </a:p>
        </p:txBody>
      </p:sp>
      <p:sp>
        <p:nvSpPr>
          <p:cNvPr id="6" name="Footer Placeholder 5">
            <a:extLst>
              <a:ext uri="{FF2B5EF4-FFF2-40B4-BE49-F238E27FC236}">
                <a16:creationId xmlns:a16="http://schemas.microsoft.com/office/drawing/2014/main" id="{F58438F9-D399-61C6-D9D7-C0C9487506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72CCE9-A6C6-6E8B-EA77-7B0607712FE9}"/>
              </a:ext>
            </a:extLst>
          </p:cNvPr>
          <p:cNvSpPr>
            <a:spLocks noGrp="1"/>
          </p:cNvSpPr>
          <p:nvPr>
            <p:ph type="sldNum" sz="quarter" idx="12"/>
          </p:nvPr>
        </p:nvSpPr>
        <p:spPr/>
        <p:txBody>
          <a:bodyPr/>
          <a:lstStyle/>
          <a:p>
            <a:fld id="{B1C50ACA-BE5E-46E7-9B5A-520D1D4974C9}" type="slidenum">
              <a:rPr lang="en-US" smtClean="0"/>
              <a:t>‹#›</a:t>
            </a:fld>
            <a:endParaRPr lang="en-US"/>
          </a:p>
        </p:txBody>
      </p:sp>
    </p:spTree>
    <p:extLst>
      <p:ext uri="{BB962C8B-B14F-4D97-AF65-F5344CB8AC3E}">
        <p14:creationId xmlns:p14="http://schemas.microsoft.com/office/powerpoint/2010/main" val="4166116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AAD3D-8965-5515-9341-2A5A40D877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8E684B-0ED3-2B66-6305-A391A03510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804ECC2-341A-852C-F76D-5D243E25C8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D90DD4-7FC6-D7D0-3B6F-52680AE175CA}"/>
              </a:ext>
            </a:extLst>
          </p:cNvPr>
          <p:cNvSpPr>
            <a:spLocks noGrp="1"/>
          </p:cNvSpPr>
          <p:nvPr>
            <p:ph type="dt" sz="half" idx="10"/>
          </p:nvPr>
        </p:nvSpPr>
        <p:spPr/>
        <p:txBody>
          <a:bodyPr/>
          <a:lstStyle/>
          <a:p>
            <a:fld id="{2D837937-21A8-46BA-98A0-718CCA0B3719}" type="datetimeFigureOut">
              <a:rPr lang="en-US" smtClean="0"/>
              <a:t>6/9/2026</a:t>
            </a:fld>
            <a:endParaRPr lang="en-US"/>
          </a:p>
        </p:txBody>
      </p:sp>
      <p:sp>
        <p:nvSpPr>
          <p:cNvPr id="6" name="Footer Placeholder 5">
            <a:extLst>
              <a:ext uri="{FF2B5EF4-FFF2-40B4-BE49-F238E27FC236}">
                <a16:creationId xmlns:a16="http://schemas.microsoft.com/office/drawing/2014/main" id="{D6A42D3D-8DD8-31F1-D3AD-116E3374C1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4D2D39-81BB-535E-F8DA-C93873A851EC}"/>
              </a:ext>
            </a:extLst>
          </p:cNvPr>
          <p:cNvSpPr>
            <a:spLocks noGrp="1"/>
          </p:cNvSpPr>
          <p:nvPr>
            <p:ph type="sldNum" sz="quarter" idx="12"/>
          </p:nvPr>
        </p:nvSpPr>
        <p:spPr/>
        <p:txBody>
          <a:bodyPr/>
          <a:lstStyle/>
          <a:p>
            <a:fld id="{B1C50ACA-BE5E-46E7-9B5A-520D1D4974C9}" type="slidenum">
              <a:rPr lang="en-US" smtClean="0"/>
              <a:t>‹#›</a:t>
            </a:fld>
            <a:endParaRPr lang="en-US"/>
          </a:p>
        </p:txBody>
      </p:sp>
    </p:spTree>
    <p:extLst>
      <p:ext uri="{BB962C8B-B14F-4D97-AF65-F5344CB8AC3E}">
        <p14:creationId xmlns:p14="http://schemas.microsoft.com/office/powerpoint/2010/main" val="1469195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A3A88-EFB0-613F-574B-AAB68E2A459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60FBDD-223E-BB11-CAFD-99BB8221A15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E09967-3FFA-48A4-ED04-8FCF42AFB308}"/>
              </a:ext>
            </a:extLst>
          </p:cNvPr>
          <p:cNvSpPr>
            <a:spLocks noGrp="1"/>
          </p:cNvSpPr>
          <p:nvPr>
            <p:ph type="dt" sz="half" idx="10"/>
          </p:nvPr>
        </p:nvSpPr>
        <p:spPr/>
        <p:txBody>
          <a:bodyPr/>
          <a:lstStyle/>
          <a:p>
            <a:fld id="{2D837937-21A8-46BA-98A0-718CCA0B3719}" type="datetimeFigureOut">
              <a:rPr lang="en-US" smtClean="0"/>
              <a:t>6/9/2026</a:t>
            </a:fld>
            <a:endParaRPr lang="en-US"/>
          </a:p>
        </p:txBody>
      </p:sp>
      <p:sp>
        <p:nvSpPr>
          <p:cNvPr id="5" name="Footer Placeholder 4">
            <a:extLst>
              <a:ext uri="{FF2B5EF4-FFF2-40B4-BE49-F238E27FC236}">
                <a16:creationId xmlns:a16="http://schemas.microsoft.com/office/drawing/2014/main" id="{D1F58304-815F-B71A-9454-132843B06D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7985F6-8E60-AC33-4574-BF7CED7436E8}"/>
              </a:ext>
            </a:extLst>
          </p:cNvPr>
          <p:cNvSpPr>
            <a:spLocks noGrp="1"/>
          </p:cNvSpPr>
          <p:nvPr>
            <p:ph type="sldNum" sz="quarter" idx="12"/>
          </p:nvPr>
        </p:nvSpPr>
        <p:spPr/>
        <p:txBody>
          <a:bodyPr/>
          <a:lstStyle/>
          <a:p>
            <a:fld id="{B1C50ACA-BE5E-46E7-9B5A-520D1D4974C9}" type="slidenum">
              <a:rPr lang="en-US" smtClean="0"/>
              <a:t>‹#›</a:t>
            </a:fld>
            <a:endParaRPr lang="en-US"/>
          </a:p>
        </p:txBody>
      </p:sp>
    </p:spTree>
    <p:extLst>
      <p:ext uri="{BB962C8B-B14F-4D97-AF65-F5344CB8AC3E}">
        <p14:creationId xmlns:p14="http://schemas.microsoft.com/office/powerpoint/2010/main" val="265662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47CB8C-5052-F932-606E-67D1A5C370B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B20A24-4994-4052-72AE-BB62D12F459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09D6FE-B663-B225-C733-CEC319D7EBD2}"/>
              </a:ext>
            </a:extLst>
          </p:cNvPr>
          <p:cNvSpPr>
            <a:spLocks noGrp="1"/>
          </p:cNvSpPr>
          <p:nvPr>
            <p:ph type="dt" sz="half" idx="10"/>
          </p:nvPr>
        </p:nvSpPr>
        <p:spPr/>
        <p:txBody>
          <a:bodyPr/>
          <a:lstStyle/>
          <a:p>
            <a:fld id="{2D837937-21A8-46BA-98A0-718CCA0B3719}" type="datetimeFigureOut">
              <a:rPr lang="en-US" smtClean="0"/>
              <a:t>6/9/2026</a:t>
            </a:fld>
            <a:endParaRPr lang="en-US"/>
          </a:p>
        </p:txBody>
      </p:sp>
      <p:sp>
        <p:nvSpPr>
          <p:cNvPr id="5" name="Footer Placeholder 4">
            <a:extLst>
              <a:ext uri="{FF2B5EF4-FFF2-40B4-BE49-F238E27FC236}">
                <a16:creationId xmlns:a16="http://schemas.microsoft.com/office/drawing/2014/main" id="{CEB5D8C0-252E-41D9-C5B8-3CD6667807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C06E77-2F01-B6F6-56BE-668759F1A0B1}"/>
              </a:ext>
            </a:extLst>
          </p:cNvPr>
          <p:cNvSpPr>
            <a:spLocks noGrp="1"/>
          </p:cNvSpPr>
          <p:nvPr>
            <p:ph type="sldNum" sz="quarter" idx="12"/>
          </p:nvPr>
        </p:nvSpPr>
        <p:spPr/>
        <p:txBody>
          <a:bodyPr/>
          <a:lstStyle/>
          <a:p>
            <a:fld id="{B1C50ACA-BE5E-46E7-9B5A-520D1D4974C9}" type="slidenum">
              <a:rPr lang="en-US" smtClean="0"/>
              <a:t>‹#›</a:t>
            </a:fld>
            <a:endParaRPr lang="en-US"/>
          </a:p>
        </p:txBody>
      </p:sp>
    </p:spTree>
    <p:extLst>
      <p:ext uri="{BB962C8B-B14F-4D97-AF65-F5344CB8AC3E}">
        <p14:creationId xmlns:p14="http://schemas.microsoft.com/office/powerpoint/2010/main" val="689330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D20126-449E-DBE8-6E08-DD577DA1D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8B5970-A7EF-673A-4A3B-F0AF774A57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8BCEBC-6BE1-2BD1-5F90-9DBFDCBBB5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D837937-21A8-46BA-98A0-718CCA0B3719}" type="datetimeFigureOut">
              <a:rPr lang="en-US" smtClean="0"/>
              <a:t>6/9/2026</a:t>
            </a:fld>
            <a:endParaRPr lang="en-US"/>
          </a:p>
        </p:txBody>
      </p:sp>
      <p:sp>
        <p:nvSpPr>
          <p:cNvPr id="5" name="Footer Placeholder 4">
            <a:extLst>
              <a:ext uri="{FF2B5EF4-FFF2-40B4-BE49-F238E27FC236}">
                <a16:creationId xmlns:a16="http://schemas.microsoft.com/office/drawing/2014/main" id="{46C5B5D9-D1CD-F0F8-027A-A08DBD3605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6184F96-610F-B1D9-FF8B-E4186CAE28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C50ACA-BE5E-46E7-9B5A-520D1D4974C9}" type="slidenum">
              <a:rPr lang="en-US" smtClean="0"/>
              <a:t>‹#›</a:t>
            </a:fld>
            <a:endParaRPr lang="en-US"/>
          </a:p>
        </p:txBody>
      </p:sp>
    </p:spTree>
    <p:extLst>
      <p:ext uri="{BB962C8B-B14F-4D97-AF65-F5344CB8AC3E}">
        <p14:creationId xmlns:p14="http://schemas.microsoft.com/office/powerpoint/2010/main" val="33322965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FED424-2596-290B-B1D7-1158D48560F2}"/>
              </a:ext>
            </a:extLst>
          </p:cNvPr>
          <p:cNvSpPr>
            <a:spLocks noGrp="1"/>
          </p:cNvSpPr>
          <p:nvPr>
            <p:ph type="ctrTitle"/>
          </p:nvPr>
        </p:nvSpPr>
        <p:spPr>
          <a:xfrm>
            <a:off x="971368" y="371719"/>
            <a:ext cx="6125964" cy="1906863"/>
          </a:xfrm>
        </p:spPr>
        <p:txBody>
          <a:bodyPr vert="horz" lIns="91440" tIns="45720" rIns="91440" bIns="45720" rtlCol="0" anchor="b">
            <a:normAutofit/>
          </a:bodyPr>
          <a:lstStyle/>
          <a:p>
            <a:pPr algn="l"/>
            <a:r>
              <a:rPr lang="en-US" sz="3400" b="1" kern="1200">
                <a:solidFill>
                  <a:schemeClr val="tx1"/>
                </a:solidFill>
                <a:latin typeface="+mj-lt"/>
                <a:ea typeface="+mj-ea"/>
                <a:cs typeface="+mj-cs"/>
              </a:rPr>
              <a:t>Nighttime Dreams and Waking Fantasies about Media: Similarities and Differences</a:t>
            </a:r>
          </a:p>
        </p:txBody>
      </p:sp>
      <p:sp>
        <p:nvSpPr>
          <p:cNvPr id="3" name="Subtitle 2">
            <a:extLst>
              <a:ext uri="{FF2B5EF4-FFF2-40B4-BE49-F238E27FC236}">
                <a16:creationId xmlns:a16="http://schemas.microsoft.com/office/drawing/2014/main" id="{4A699195-0C11-70C5-9462-D0CCB55D17FF}"/>
              </a:ext>
            </a:extLst>
          </p:cNvPr>
          <p:cNvSpPr>
            <a:spLocks noGrp="1"/>
          </p:cNvSpPr>
          <p:nvPr>
            <p:ph type="subTitle" idx="1"/>
          </p:nvPr>
        </p:nvSpPr>
        <p:spPr>
          <a:xfrm>
            <a:off x="971368" y="2650301"/>
            <a:ext cx="4114801" cy="3230559"/>
          </a:xfrm>
        </p:spPr>
        <p:txBody>
          <a:bodyPr vert="horz" lIns="91440" tIns="45720" rIns="91440" bIns="45720" rtlCol="0">
            <a:normAutofit fontScale="92500" lnSpcReduction="10000"/>
          </a:bodyPr>
          <a:lstStyle/>
          <a:p>
            <a:pPr algn="l"/>
            <a:r>
              <a:rPr lang="en-US" sz="2000" dirty="0"/>
              <a:t>Jayne Gackenbach, PhD</a:t>
            </a:r>
          </a:p>
          <a:p>
            <a:pPr algn="l"/>
            <a:r>
              <a:rPr lang="en-US" sz="2000" i="1" dirty="0"/>
              <a:t>MacEwan University and Athabasca University</a:t>
            </a:r>
          </a:p>
          <a:p>
            <a:pPr algn="l"/>
            <a:endParaRPr lang="en-US" sz="2000" i="1" dirty="0"/>
          </a:p>
          <a:p>
            <a:pPr algn="l"/>
            <a:r>
              <a:rPr lang="en-US" sz="2000" i="1" dirty="0"/>
              <a:t>Paper presented at the 2026 annual conference of the International Association for the Study of Dreams</a:t>
            </a:r>
          </a:p>
          <a:p>
            <a:pPr algn="l"/>
            <a:endParaRPr lang="en-US" sz="2000" i="1" dirty="0"/>
          </a:p>
          <a:p>
            <a:pPr algn="l"/>
            <a:r>
              <a:rPr lang="en-US" sz="2000" dirty="0"/>
              <a:t>ChatGPT and SPSS used in parts of this research project</a:t>
            </a:r>
          </a:p>
          <a:p>
            <a:pPr algn="l"/>
            <a:endParaRPr lang="en-US" sz="2000" dirty="0"/>
          </a:p>
        </p:txBody>
      </p:sp>
      <p:pic>
        <p:nvPicPr>
          <p:cNvPr id="7" name="Picture 6">
            <a:extLst>
              <a:ext uri="{FF2B5EF4-FFF2-40B4-BE49-F238E27FC236}">
                <a16:creationId xmlns:a16="http://schemas.microsoft.com/office/drawing/2014/main" id="{AA28F043-84F3-1F30-4565-1067D3544FB1}"/>
              </a:ext>
            </a:extLst>
          </p:cNvPr>
          <p:cNvPicPr>
            <a:picLocks noChangeAspect="1"/>
          </p:cNvPicPr>
          <p:nvPr/>
        </p:nvPicPr>
        <p:blipFill>
          <a:blip r:embed="rId2"/>
          <a:srcRect l="22423" r="-1" b="-1"/>
          <a:stretch>
            <a:fillRect/>
          </a:stretch>
        </p:blipFill>
        <p:spPr>
          <a:xfrm>
            <a:off x="8452968" y="3681465"/>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p:spPr>
      </p:pic>
      <p:pic>
        <p:nvPicPr>
          <p:cNvPr id="5" name="Picture 4">
            <a:extLst>
              <a:ext uri="{FF2B5EF4-FFF2-40B4-BE49-F238E27FC236}">
                <a16:creationId xmlns:a16="http://schemas.microsoft.com/office/drawing/2014/main" id="{67ACC350-6A4D-42D1-6398-7C82175D26D3}"/>
              </a:ext>
            </a:extLst>
          </p:cNvPr>
          <p:cNvPicPr>
            <a:picLocks noChangeAspect="1"/>
          </p:cNvPicPr>
          <p:nvPr/>
        </p:nvPicPr>
        <p:blipFill>
          <a:blip r:embed="rId3"/>
          <a:srcRect l="10602" r="22993" b="2"/>
          <a:stretch>
            <a:fillRect/>
          </a:stretch>
        </p:blipFill>
        <p:spPr>
          <a:xfrm>
            <a:off x="5398276" y="2457970"/>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9" name="Picture 8">
            <a:extLst>
              <a:ext uri="{FF2B5EF4-FFF2-40B4-BE49-F238E27FC236}">
                <a16:creationId xmlns:a16="http://schemas.microsoft.com/office/drawing/2014/main" id="{8C21D000-436B-0111-413C-18B52E24947B}"/>
              </a:ext>
            </a:extLst>
          </p:cNvPr>
          <p:cNvPicPr>
            <a:picLocks noChangeAspect="1"/>
          </p:cNvPicPr>
          <p:nvPr/>
        </p:nvPicPr>
        <p:blipFill>
          <a:blip r:embed="rId4"/>
          <a:srcRect l="7826" r="6053" b="-1"/>
          <a:stretch>
            <a:fillRect/>
          </a:stretch>
        </p:blipFill>
        <p:spPr>
          <a:xfrm>
            <a:off x="7621024" y="-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spTree>
    <p:extLst>
      <p:ext uri="{BB962C8B-B14F-4D97-AF65-F5344CB8AC3E}">
        <p14:creationId xmlns:p14="http://schemas.microsoft.com/office/powerpoint/2010/main" val="3634013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9E896A07-7868-F655-10CA-2D86A1520468}"/>
              </a:ext>
            </a:extLst>
          </p:cNvPr>
          <p:cNvSpPr>
            <a:spLocks noGrp="1"/>
          </p:cNvSpPr>
          <p:nvPr>
            <p:ph type="title"/>
          </p:nvPr>
        </p:nvSpPr>
        <p:spPr>
          <a:xfrm>
            <a:off x="577573" y="1022220"/>
            <a:ext cx="4368602" cy="981207"/>
          </a:xfrm>
        </p:spPr>
        <p:txBody>
          <a:bodyPr anchor="b">
            <a:normAutofit/>
          </a:bodyPr>
          <a:lstStyle/>
          <a:p>
            <a:r>
              <a:rPr lang="en-US" sz="5400" dirty="0"/>
              <a:t>Background</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370AF820-5275-1E7D-DB81-7112D5C22553}"/>
              </a:ext>
            </a:extLst>
          </p:cNvPr>
          <p:cNvSpPr>
            <a:spLocks noGrp="1"/>
          </p:cNvSpPr>
          <p:nvPr>
            <p:ph idx="1"/>
          </p:nvPr>
        </p:nvSpPr>
        <p:spPr>
          <a:xfrm>
            <a:off x="640080" y="2697480"/>
            <a:ext cx="4670097" cy="3906519"/>
          </a:xfrm>
        </p:spPr>
        <p:txBody>
          <a:bodyPr>
            <a:normAutofit lnSpcReduction="10000"/>
          </a:bodyPr>
          <a:lstStyle/>
          <a:p>
            <a:r>
              <a:rPr lang="en-US" sz="2400" dirty="0"/>
              <a:t>Research on the relationship between waking imagination (day-dreaming, fantasy-proneness) and dreaming frequently finds </a:t>
            </a:r>
            <a:r>
              <a:rPr lang="en-US" sz="2400" i="1" dirty="0"/>
              <a:t>some</a:t>
            </a:r>
            <a:r>
              <a:rPr lang="en-US" sz="2400" dirty="0"/>
              <a:t> overlap in general experiential or trait-based variables (e.g., absorption, fantasy-proneness, imaginative engagement) but much weaker or more nuanced overlap in </a:t>
            </a:r>
            <a:r>
              <a:rPr lang="en-US" sz="2400" b="1" dirty="0"/>
              <a:t>specific content</a:t>
            </a:r>
            <a:r>
              <a:rPr lang="en-US" sz="2400" dirty="0"/>
              <a:t> of fantasies versus dreams. </a:t>
            </a:r>
            <a:endParaRPr lang="en-US" sz="1800" dirty="0"/>
          </a:p>
        </p:txBody>
      </p:sp>
      <p:pic>
        <p:nvPicPr>
          <p:cNvPr id="5" name="Picture 4">
            <a:extLst>
              <a:ext uri="{FF2B5EF4-FFF2-40B4-BE49-F238E27FC236}">
                <a16:creationId xmlns:a16="http://schemas.microsoft.com/office/drawing/2014/main" id="{B1C25F42-D472-7F26-B23F-2837AFCC71D7}"/>
              </a:ext>
            </a:extLst>
          </p:cNvPr>
          <p:cNvPicPr>
            <a:picLocks noChangeAspect="1"/>
          </p:cNvPicPr>
          <p:nvPr/>
        </p:nvPicPr>
        <p:blipFill>
          <a:blip r:embed="rId3"/>
          <a:srcRect l="11083" r="32497"/>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827628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F43903-539F-878B-9C7D-F851A0C0E8B7}"/>
              </a:ext>
            </a:extLst>
          </p:cNvPr>
          <p:cNvSpPr>
            <a:spLocks noGrp="1"/>
          </p:cNvSpPr>
          <p:nvPr>
            <p:ph type="title"/>
          </p:nvPr>
        </p:nvSpPr>
        <p:spPr>
          <a:xfrm>
            <a:off x="6739128" y="638089"/>
            <a:ext cx="4818888" cy="1476801"/>
          </a:xfrm>
        </p:spPr>
        <p:txBody>
          <a:bodyPr anchor="b">
            <a:normAutofit/>
          </a:bodyPr>
          <a:lstStyle/>
          <a:p>
            <a:pPr marL="342900" marR="0" lvl="0" indent="-342900">
              <a:lnSpc>
                <a:spcPct val="115000"/>
              </a:lnSpc>
              <a:spcAft>
                <a:spcPts val="800"/>
              </a:spcAft>
              <a:tabLst>
                <a:tab pos="457200" algn="l"/>
              </a:tabLst>
            </a:pPr>
            <a:r>
              <a:rPr lang="en-US" sz="5400" dirty="0"/>
              <a:t>Gap</a:t>
            </a:r>
          </a:p>
        </p:txBody>
      </p:sp>
      <p:pic>
        <p:nvPicPr>
          <p:cNvPr id="5" name="Picture 4">
            <a:extLst>
              <a:ext uri="{FF2B5EF4-FFF2-40B4-BE49-F238E27FC236}">
                <a16:creationId xmlns:a16="http://schemas.microsoft.com/office/drawing/2014/main" id="{CCFA01EB-A551-A540-B8D3-5B79CA3D4E2B}"/>
              </a:ext>
            </a:extLst>
          </p:cNvPr>
          <p:cNvPicPr>
            <a:picLocks noChangeAspect="1"/>
          </p:cNvPicPr>
          <p:nvPr/>
        </p:nvPicPr>
        <p:blipFill>
          <a:blip r:embed="rId2"/>
          <a:stretch>
            <a:fillRect/>
          </a:stretch>
        </p:blipFill>
        <p:spPr>
          <a:xfrm>
            <a:off x="630936" y="671946"/>
            <a:ext cx="4667895" cy="5514108"/>
          </a:xfrm>
          <a:prstGeom prst="rect">
            <a:avLst/>
          </a:prstGeom>
        </p:spPr>
      </p:pic>
      <p:sp>
        <p:nvSpPr>
          <p:cNvPr id="12"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69FF057-C624-DE9C-D162-E05D19F97B5D}"/>
              </a:ext>
            </a:extLst>
          </p:cNvPr>
          <p:cNvSpPr>
            <a:spLocks noGrp="1"/>
          </p:cNvSpPr>
          <p:nvPr>
            <p:ph idx="1"/>
          </p:nvPr>
        </p:nvSpPr>
        <p:spPr>
          <a:xfrm>
            <a:off x="5298831" y="2391156"/>
            <a:ext cx="6259185" cy="3824519"/>
          </a:xfrm>
        </p:spPr>
        <p:txBody>
          <a:bodyPr anchor="t">
            <a:noAutofit/>
          </a:bodyPr>
          <a:lstStyle/>
          <a:p>
            <a:pPr lvl="0"/>
            <a:r>
              <a:rPr lang="en-US" sz="2000" dirty="0"/>
              <a:t>No study seems to measure </a:t>
            </a:r>
            <a:r>
              <a:rPr lang="en-US" sz="2000" b="1" dirty="0"/>
              <a:t>waking fantasies specifically about media (e.g., fantasizing about gaming, movies, social media)</a:t>
            </a:r>
            <a:r>
              <a:rPr lang="en-US" sz="2000" dirty="0"/>
              <a:t> </a:t>
            </a:r>
            <a:r>
              <a:rPr lang="en-US" sz="2000" i="1" dirty="0"/>
              <a:t>and </a:t>
            </a:r>
            <a:r>
              <a:rPr lang="en-US" sz="2000" dirty="0"/>
              <a:t>measure </a:t>
            </a:r>
            <a:r>
              <a:rPr lang="en-US" sz="2000" b="1" dirty="0"/>
              <a:t>dreams that contain media references</a:t>
            </a:r>
            <a:r>
              <a:rPr lang="en-US" sz="2000" dirty="0"/>
              <a:t> in the same participants, with a content-comparison focus.</a:t>
            </a:r>
          </a:p>
          <a:p>
            <a:pPr lvl="0"/>
            <a:r>
              <a:rPr lang="en-US" sz="2000" dirty="0"/>
              <a:t>The closest deals with </a:t>
            </a:r>
            <a:r>
              <a:rPr lang="en-US" sz="2000" b="1" dirty="0"/>
              <a:t>media consumption</a:t>
            </a:r>
            <a:r>
              <a:rPr lang="en-US" sz="2000" dirty="0"/>
              <a:t> (</a:t>
            </a:r>
            <a:r>
              <a:rPr lang="en-US" sz="2000" dirty="0" err="1"/>
              <a:t>behaviour</a:t>
            </a:r>
            <a:r>
              <a:rPr lang="en-US" sz="2000" dirty="0"/>
              <a:t>/exposure) rather than </a:t>
            </a:r>
            <a:r>
              <a:rPr lang="en-US" sz="2000" b="1" dirty="0"/>
              <a:t>fantasy about media</a:t>
            </a:r>
            <a:r>
              <a:rPr lang="en-US" sz="2000" dirty="0"/>
              <a:t>, or with </a:t>
            </a:r>
            <a:r>
              <a:rPr lang="en-US" sz="2000" b="1" dirty="0"/>
              <a:t>fantasy in general</a:t>
            </a:r>
            <a:r>
              <a:rPr lang="en-US" sz="2000" dirty="0"/>
              <a:t> (not media-specific) rather than media fantasy.</a:t>
            </a:r>
          </a:p>
          <a:p>
            <a:pPr lvl="0"/>
            <a:r>
              <a:rPr lang="en-US" sz="2000" dirty="0"/>
              <a:t>Therefore, exploring fantasy about media and dream media content is </a:t>
            </a:r>
            <a:r>
              <a:rPr lang="en-US" sz="2000" i="1" dirty="0"/>
              <a:t>relatively novel</a:t>
            </a:r>
            <a:r>
              <a:rPr lang="en-US" sz="2000" dirty="0"/>
              <a:t>.</a:t>
            </a:r>
          </a:p>
          <a:p>
            <a:pPr lvl="0"/>
            <a:r>
              <a:rPr lang="en-US" sz="2000" dirty="0"/>
              <a:t>Allows an inquiry into how much media influences “unconscious” processes</a:t>
            </a:r>
          </a:p>
          <a:p>
            <a:endParaRPr lang="en-US" sz="1600" dirty="0"/>
          </a:p>
        </p:txBody>
      </p:sp>
    </p:spTree>
    <p:extLst>
      <p:ext uri="{BB962C8B-B14F-4D97-AF65-F5344CB8AC3E}">
        <p14:creationId xmlns:p14="http://schemas.microsoft.com/office/powerpoint/2010/main" val="3575951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1A167-953B-7411-9F85-DCA024D063F2}"/>
              </a:ext>
            </a:extLst>
          </p:cNvPr>
          <p:cNvSpPr>
            <a:spLocks noGrp="1"/>
          </p:cNvSpPr>
          <p:nvPr>
            <p:ph type="title"/>
          </p:nvPr>
        </p:nvSpPr>
        <p:spPr/>
        <p:txBody>
          <a:bodyPr/>
          <a:lstStyle/>
          <a:p>
            <a:r>
              <a:rPr lang="en-US" dirty="0"/>
              <a:t>methods</a:t>
            </a:r>
          </a:p>
        </p:txBody>
      </p:sp>
      <p:sp>
        <p:nvSpPr>
          <p:cNvPr id="3" name="Content Placeholder 2">
            <a:extLst>
              <a:ext uri="{FF2B5EF4-FFF2-40B4-BE49-F238E27FC236}">
                <a16:creationId xmlns:a16="http://schemas.microsoft.com/office/drawing/2014/main" id="{238963D0-E98B-5ABC-A726-9A249FB30838}"/>
              </a:ext>
            </a:extLst>
          </p:cNvPr>
          <p:cNvSpPr>
            <a:spLocks noGrp="1"/>
          </p:cNvSpPr>
          <p:nvPr>
            <p:ph sz="half" idx="1"/>
          </p:nvPr>
        </p:nvSpPr>
        <p:spPr/>
        <p:txBody>
          <a:bodyPr/>
          <a:lstStyle/>
          <a:p>
            <a:r>
              <a:rPr lang="en-US" dirty="0"/>
              <a:t>Online survey </a:t>
            </a:r>
          </a:p>
          <a:p>
            <a:r>
              <a:rPr lang="en-US" dirty="0"/>
              <a:t>Course credit in introductory psychology</a:t>
            </a:r>
          </a:p>
          <a:p>
            <a:r>
              <a:rPr lang="en-US" dirty="0"/>
              <a:t>Online university in western Canada</a:t>
            </a:r>
          </a:p>
          <a:p>
            <a:r>
              <a:rPr lang="en-US" dirty="0"/>
              <a:t>Length about 1 to 1 ½ hours</a:t>
            </a:r>
          </a:p>
          <a:p>
            <a:r>
              <a:rPr lang="en-US" dirty="0"/>
              <a:t>Online for 3 years (2023-2026)</a:t>
            </a:r>
          </a:p>
          <a:p>
            <a:endParaRPr lang="en-US" dirty="0"/>
          </a:p>
          <a:p>
            <a:endParaRPr lang="en-US" dirty="0"/>
          </a:p>
        </p:txBody>
      </p:sp>
      <p:sp>
        <p:nvSpPr>
          <p:cNvPr id="4" name="Content Placeholder 3">
            <a:extLst>
              <a:ext uri="{FF2B5EF4-FFF2-40B4-BE49-F238E27FC236}">
                <a16:creationId xmlns:a16="http://schemas.microsoft.com/office/drawing/2014/main" id="{68A2362E-42C1-2939-F231-9FA4767C0B10}"/>
              </a:ext>
            </a:extLst>
          </p:cNvPr>
          <p:cNvSpPr>
            <a:spLocks noGrp="1"/>
          </p:cNvSpPr>
          <p:nvPr>
            <p:ph sz="half" idx="2"/>
          </p:nvPr>
        </p:nvSpPr>
        <p:spPr/>
        <p:txBody>
          <a:bodyPr/>
          <a:lstStyle/>
          <a:p>
            <a:r>
              <a:rPr lang="en-US" dirty="0"/>
              <a:t>Major sections</a:t>
            </a:r>
          </a:p>
          <a:p>
            <a:pPr lvl="1"/>
            <a:r>
              <a:rPr lang="en-US" dirty="0"/>
              <a:t>Dream about media and follow-up questions</a:t>
            </a:r>
          </a:p>
          <a:p>
            <a:pPr lvl="1"/>
            <a:r>
              <a:rPr lang="en-US" dirty="0"/>
              <a:t>Fantasy about media and same follow-up questions</a:t>
            </a:r>
          </a:p>
          <a:p>
            <a:pPr lvl="1"/>
            <a:r>
              <a:rPr lang="en-US" dirty="0"/>
              <a:t>Several related brief questionnaires</a:t>
            </a:r>
          </a:p>
        </p:txBody>
      </p:sp>
    </p:spTree>
    <p:extLst>
      <p:ext uri="{BB962C8B-B14F-4D97-AF65-F5344CB8AC3E}">
        <p14:creationId xmlns:p14="http://schemas.microsoft.com/office/powerpoint/2010/main" val="2607050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2C4865-0FBC-C7DA-4F38-B61057C824F5}"/>
              </a:ext>
            </a:extLst>
          </p:cNvPr>
          <p:cNvPicPr>
            <a:picLocks noChangeAspect="1"/>
          </p:cNvPicPr>
          <p:nvPr/>
        </p:nvPicPr>
        <p:blipFill>
          <a:blip r:embed="rId3"/>
          <a:stretch>
            <a:fillRect/>
          </a:stretch>
        </p:blipFill>
        <p:spPr>
          <a:xfrm>
            <a:off x="8324686" y="2897925"/>
            <a:ext cx="3555227" cy="3594950"/>
          </a:xfrm>
          <a:prstGeom prst="rect">
            <a:avLst/>
          </a:prstGeom>
        </p:spPr>
      </p:pic>
      <p:sp>
        <p:nvSpPr>
          <p:cNvPr id="2" name="Title 1">
            <a:extLst>
              <a:ext uri="{FF2B5EF4-FFF2-40B4-BE49-F238E27FC236}">
                <a16:creationId xmlns:a16="http://schemas.microsoft.com/office/drawing/2014/main" id="{E6F351D8-DDD1-0C4A-35E3-E4C07FEDB76C}"/>
              </a:ext>
            </a:extLst>
          </p:cNvPr>
          <p:cNvSpPr>
            <a:spLocks noGrp="1"/>
          </p:cNvSpPr>
          <p:nvPr>
            <p:ph type="title"/>
          </p:nvPr>
        </p:nvSpPr>
        <p:spPr/>
        <p:txBody>
          <a:bodyPr/>
          <a:lstStyle/>
          <a:p>
            <a:r>
              <a:rPr lang="en-US" dirty="0"/>
              <a:t>Questionnaires (brief types and in this order)</a:t>
            </a:r>
          </a:p>
        </p:txBody>
      </p:sp>
      <p:sp>
        <p:nvSpPr>
          <p:cNvPr id="3" name="Content Placeholder 2">
            <a:extLst>
              <a:ext uri="{FF2B5EF4-FFF2-40B4-BE49-F238E27FC236}">
                <a16:creationId xmlns:a16="http://schemas.microsoft.com/office/drawing/2014/main" id="{FAD027E8-7CD8-8870-433F-F8218BCF0C7E}"/>
              </a:ext>
            </a:extLst>
          </p:cNvPr>
          <p:cNvSpPr>
            <a:spLocks noGrp="1"/>
          </p:cNvSpPr>
          <p:nvPr>
            <p:ph sz="half" idx="1"/>
          </p:nvPr>
        </p:nvSpPr>
        <p:spPr/>
        <p:txBody>
          <a:bodyPr/>
          <a:lstStyle/>
          <a:p>
            <a:r>
              <a:rPr lang="en-US" dirty="0"/>
              <a:t>Demographics</a:t>
            </a:r>
          </a:p>
          <a:p>
            <a:r>
              <a:rPr lang="en-US" dirty="0"/>
              <a:t>Game Transfer</a:t>
            </a:r>
          </a:p>
          <a:p>
            <a:r>
              <a:rPr lang="en-US" dirty="0"/>
              <a:t>Social Media Use history</a:t>
            </a:r>
          </a:p>
          <a:p>
            <a:r>
              <a:rPr lang="en-US" dirty="0"/>
              <a:t>Problem Video Game Play</a:t>
            </a:r>
          </a:p>
          <a:p>
            <a:r>
              <a:rPr lang="en-US" dirty="0"/>
              <a:t>Type of Social Media used</a:t>
            </a:r>
          </a:p>
          <a:p>
            <a:r>
              <a:rPr lang="en-US" dirty="0"/>
              <a:t>Video Game Play Patterns</a:t>
            </a:r>
          </a:p>
          <a:p>
            <a:r>
              <a:rPr lang="en-US" dirty="0"/>
              <a:t>Cell Phone Use Questions</a:t>
            </a:r>
          </a:p>
          <a:p>
            <a:r>
              <a:rPr lang="en-US" dirty="0"/>
              <a:t>Social Networking Habits</a:t>
            </a:r>
          </a:p>
        </p:txBody>
      </p:sp>
      <p:sp>
        <p:nvSpPr>
          <p:cNvPr id="4" name="Content Placeholder 3">
            <a:extLst>
              <a:ext uri="{FF2B5EF4-FFF2-40B4-BE49-F238E27FC236}">
                <a16:creationId xmlns:a16="http://schemas.microsoft.com/office/drawing/2014/main" id="{05CBB337-D82E-7C02-8053-732629421B1C}"/>
              </a:ext>
            </a:extLst>
          </p:cNvPr>
          <p:cNvSpPr>
            <a:spLocks noGrp="1"/>
          </p:cNvSpPr>
          <p:nvPr>
            <p:ph sz="half" idx="2"/>
          </p:nvPr>
        </p:nvSpPr>
        <p:spPr/>
        <p:txBody>
          <a:bodyPr/>
          <a:lstStyle/>
          <a:p>
            <a:r>
              <a:rPr lang="en-US" dirty="0"/>
              <a:t>Emphasis on new media not standard media (i.e., books, TV, radio)</a:t>
            </a:r>
          </a:p>
          <a:p>
            <a:r>
              <a:rPr lang="en-US" dirty="0"/>
              <a:t>Due to expectation of </a:t>
            </a:r>
          </a:p>
          <a:p>
            <a:pPr marL="0" indent="0">
              <a:buNone/>
            </a:pPr>
            <a:r>
              <a:rPr lang="en-US" dirty="0"/>
              <a:t>age of respondents</a:t>
            </a:r>
          </a:p>
          <a:p>
            <a:r>
              <a:rPr lang="en-US" dirty="0"/>
              <a:t>Not used in </a:t>
            </a:r>
          </a:p>
          <a:p>
            <a:pPr marL="0" indent="0">
              <a:buNone/>
            </a:pPr>
            <a:r>
              <a:rPr lang="en-US" dirty="0"/>
              <a:t>current results </a:t>
            </a:r>
          </a:p>
          <a:p>
            <a:pPr marL="0" indent="0">
              <a:buNone/>
            </a:pPr>
            <a:r>
              <a:rPr lang="en-US" dirty="0"/>
              <a:t>report</a:t>
            </a:r>
          </a:p>
          <a:p>
            <a:pPr marL="0" indent="0">
              <a:buNone/>
            </a:pPr>
            <a:endParaRPr lang="en-US" dirty="0"/>
          </a:p>
        </p:txBody>
      </p:sp>
    </p:spTree>
    <p:extLst>
      <p:ext uri="{BB962C8B-B14F-4D97-AF65-F5344CB8AC3E}">
        <p14:creationId xmlns:p14="http://schemas.microsoft.com/office/powerpoint/2010/main" val="4119775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54883-F575-3C7E-1CE2-87DBA4DF4B08}"/>
              </a:ext>
            </a:extLst>
          </p:cNvPr>
          <p:cNvSpPr>
            <a:spLocks noGrp="1"/>
          </p:cNvSpPr>
          <p:nvPr>
            <p:ph type="title"/>
          </p:nvPr>
        </p:nvSpPr>
        <p:spPr/>
        <p:txBody>
          <a:bodyPr/>
          <a:lstStyle/>
          <a:p>
            <a:r>
              <a:rPr lang="en-US" dirty="0"/>
              <a:t>Demographics of Respondents</a:t>
            </a:r>
          </a:p>
        </p:txBody>
      </p:sp>
      <p:sp>
        <p:nvSpPr>
          <p:cNvPr id="3" name="Content Placeholder 2">
            <a:extLst>
              <a:ext uri="{FF2B5EF4-FFF2-40B4-BE49-F238E27FC236}">
                <a16:creationId xmlns:a16="http://schemas.microsoft.com/office/drawing/2014/main" id="{B4C31E94-932A-013F-A19C-F607233C2FB7}"/>
              </a:ext>
            </a:extLst>
          </p:cNvPr>
          <p:cNvSpPr>
            <a:spLocks noGrp="1"/>
          </p:cNvSpPr>
          <p:nvPr>
            <p:ph sz="half" idx="1"/>
          </p:nvPr>
        </p:nvSpPr>
        <p:spPr>
          <a:xfrm>
            <a:off x="1516284" y="1825625"/>
            <a:ext cx="2812648" cy="4351338"/>
          </a:xfrm>
        </p:spPr>
        <p:txBody>
          <a:bodyPr>
            <a:normAutofit fontScale="92500" lnSpcReduction="20000"/>
          </a:bodyPr>
          <a:lstStyle/>
          <a:p>
            <a:r>
              <a:rPr lang="en-US" dirty="0"/>
              <a:t>Gender: </a:t>
            </a:r>
          </a:p>
          <a:p>
            <a:pPr lvl="1"/>
            <a:r>
              <a:rPr lang="en-US" dirty="0"/>
              <a:t>mixed = 26; </a:t>
            </a:r>
          </a:p>
          <a:p>
            <a:pPr lvl="1"/>
            <a:r>
              <a:rPr lang="en-US" dirty="0"/>
              <a:t>male = 169; </a:t>
            </a:r>
          </a:p>
          <a:p>
            <a:pPr lvl="1"/>
            <a:r>
              <a:rPr lang="en-US" dirty="0">
                <a:highlight>
                  <a:srgbClr val="FFFF00"/>
                </a:highlight>
              </a:rPr>
              <a:t>female = 496</a:t>
            </a:r>
          </a:p>
          <a:p>
            <a:r>
              <a:rPr lang="en-US" dirty="0"/>
              <a:t>Age: </a:t>
            </a:r>
          </a:p>
          <a:p>
            <a:pPr lvl="1"/>
            <a:r>
              <a:rPr lang="en-US" dirty="0">
                <a:highlight>
                  <a:srgbClr val="FFFF00"/>
                </a:highlight>
              </a:rPr>
              <a:t>18-25=270; </a:t>
            </a:r>
          </a:p>
          <a:p>
            <a:pPr lvl="1"/>
            <a:r>
              <a:rPr lang="en-US" dirty="0">
                <a:highlight>
                  <a:srgbClr val="FFFF00"/>
                </a:highlight>
              </a:rPr>
              <a:t>26-35= 268; </a:t>
            </a:r>
          </a:p>
          <a:p>
            <a:pPr lvl="1"/>
            <a:r>
              <a:rPr lang="en-US" dirty="0"/>
              <a:t>36-45=113; </a:t>
            </a:r>
          </a:p>
          <a:p>
            <a:pPr lvl="1"/>
            <a:r>
              <a:rPr lang="en-US" dirty="0"/>
              <a:t>46-55=31; </a:t>
            </a:r>
          </a:p>
          <a:p>
            <a:pPr lvl="1"/>
            <a:r>
              <a:rPr lang="en-US" dirty="0"/>
              <a:t>56-65=5; </a:t>
            </a:r>
          </a:p>
          <a:p>
            <a:pPr lvl="1"/>
            <a:r>
              <a:rPr lang="en-US" dirty="0"/>
              <a:t>66-75=1</a:t>
            </a:r>
          </a:p>
        </p:txBody>
      </p:sp>
      <p:sp>
        <p:nvSpPr>
          <p:cNvPr id="4" name="Content Placeholder 3">
            <a:extLst>
              <a:ext uri="{FF2B5EF4-FFF2-40B4-BE49-F238E27FC236}">
                <a16:creationId xmlns:a16="http://schemas.microsoft.com/office/drawing/2014/main" id="{3851E453-0254-F580-5214-C93A739EAFFC}"/>
              </a:ext>
            </a:extLst>
          </p:cNvPr>
          <p:cNvSpPr>
            <a:spLocks noGrp="1"/>
          </p:cNvSpPr>
          <p:nvPr>
            <p:ph sz="half" idx="2"/>
          </p:nvPr>
        </p:nvSpPr>
        <p:spPr>
          <a:xfrm>
            <a:off x="5142053" y="1825625"/>
            <a:ext cx="5181600" cy="4351338"/>
          </a:xfrm>
        </p:spPr>
        <p:txBody>
          <a:bodyPr>
            <a:normAutofit fontScale="92500" lnSpcReduction="20000"/>
          </a:bodyPr>
          <a:lstStyle/>
          <a:p>
            <a:r>
              <a:rPr lang="en-US" dirty="0"/>
              <a:t>Relationship: </a:t>
            </a:r>
          </a:p>
          <a:p>
            <a:pPr lvl="1"/>
            <a:r>
              <a:rPr lang="en-US" dirty="0"/>
              <a:t>in some sort of relationship = 159; </a:t>
            </a:r>
          </a:p>
          <a:p>
            <a:pPr lvl="1"/>
            <a:r>
              <a:rPr lang="en-US" dirty="0"/>
              <a:t>married = 176; </a:t>
            </a:r>
          </a:p>
          <a:p>
            <a:pPr lvl="1"/>
            <a:r>
              <a:rPr lang="en-US" dirty="0">
                <a:highlight>
                  <a:srgbClr val="FFFF00"/>
                </a:highlight>
              </a:rPr>
              <a:t>single = 357</a:t>
            </a:r>
          </a:p>
          <a:p>
            <a:r>
              <a:rPr lang="en-US" dirty="0"/>
              <a:t>First language: </a:t>
            </a:r>
          </a:p>
          <a:p>
            <a:pPr lvl="1"/>
            <a:r>
              <a:rPr lang="en-US" dirty="0">
                <a:highlight>
                  <a:srgbClr val="FFFF00"/>
                </a:highlight>
              </a:rPr>
              <a:t>English = 559</a:t>
            </a:r>
            <a:r>
              <a:rPr lang="en-US" dirty="0"/>
              <a:t>; </a:t>
            </a:r>
          </a:p>
          <a:p>
            <a:pPr lvl="1"/>
            <a:r>
              <a:rPr lang="en-US" dirty="0"/>
              <a:t>French = 10; </a:t>
            </a:r>
          </a:p>
          <a:p>
            <a:pPr lvl="1"/>
            <a:r>
              <a:rPr lang="en-US" dirty="0"/>
              <a:t>Other = 123</a:t>
            </a:r>
          </a:p>
          <a:p>
            <a:endParaRPr lang="en-US" dirty="0"/>
          </a:p>
          <a:p>
            <a:r>
              <a:rPr lang="en-US" dirty="0"/>
              <a:t>Somewhat classic profile of Psychology student research participants in western Canada</a:t>
            </a:r>
          </a:p>
          <a:p>
            <a:endParaRPr lang="en-US" dirty="0"/>
          </a:p>
        </p:txBody>
      </p:sp>
    </p:spTree>
    <p:extLst>
      <p:ext uri="{BB962C8B-B14F-4D97-AF65-F5344CB8AC3E}">
        <p14:creationId xmlns:p14="http://schemas.microsoft.com/office/powerpoint/2010/main" val="3754494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
                                            <p:txEl>
                                              <p:pRg st="5" end="5"/>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BD896-808D-7686-588C-60B75E9BE917}"/>
              </a:ext>
            </a:extLst>
          </p:cNvPr>
          <p:cNvSpPr>
            <a:spLocks noGrp="1"/>
          </p:cNvSpPr>
          <p:nvPr>
            <p:ph type="title"/>
          </p:nvPr>
        </p:nvSpPr>
        <p:spPr/>
        <p:txBody>
          <a:bodyPr/>
          <a:lstStyle/>
          <a:p>
            <a:r>
              <a:rPr lang="en-US" dirty="0"/>
              <a:t>Factor analysis on 38 self report questions about media dreams and media fantasies</a:t>
            </a:r>
          </a:p>
        </p:txBody>
      </p:sp>
      <p:graphicFrame>
        <p:nvGraphicFramePr>
          <p:cNvPr id="8" name="Content Placeholder 7">
            <a:extLst>
              <a:ext uri="{FF2B5EF4-FFF2-40B4-BE49-F238E27FC236}">
                <a16:creationId xmlns:a16="http://schemas.microsoft.com/office/drawing/2014/main" id="{C14F1A35-D212-E534-CDDA-58751FD45EE3}"/>
              </a:ext>
            </a:extLst>
          </p:cNvPr>
          <p:cNvGraphicFramePr>
            <a:graphicFrameLocks noGrp="1"/>
          </p:cNvGraphicFramePr>
          <p:nvPr>
            <p:ph sz="half" idx="1"/>
            <p:extLst>
              <p:ext uri="{D42A27DB-BD31-4B8C-83A1-F6EECF244321}">
                <p14:modId xmlns:p14="http://schemas.microsoft.com/office/powerpoint/2010/main" val="3102874757"/>
              </p:ext>
            </p:extLst>
          </p:nvPr>
        </p:nvGraphicFramePr>
        <p:xfrm>
          <a:off x="838200" y="1690689"/>
          <a:ext cx="5181600" cy="4802196"/>
        </p:xfrm>
        <a:graphic>
          <a:graphicData uri="http://schemas.openxmlformats.org/drawingml/2006/table">
            <a:tbl>
              <a:tblPr>
                <a:tableStyleId>{5C22544A-7EE6-4342-B048-85BDC9FD1C3A}</a:tableStyleId>
              </a:tblPr>
              <a:tblGrid>
                <a:gridCol w="5181600">
                  <a:extLst>
                    <a:ext uri="{9D8B030D-6E8A-4147-A177-3AD203B41FA5}">
                      <a16:colId xmlns:a16="http://schemas.microsoft.com/office/drawing/2014/main" val="3926204481"/>
                    </a:ext>
                  </a:extLst>
                </a:gridCol>
              </a:tblGrid>
              <a:tr h="228676">
                <a:tc>
                  <a:txBody>
                    <a:bodyPr/>
                    <a:lstStyle/>
                    <a:p>
                      <a:pPr marL="0" marR="0">
                        <a:lnSpc>
                          <a:spcPct val="115000"/>
                        </a:lnSpc>
                        <a:spcAft>
                          <a:spcPts val="800"/>
                        </a:spcAft>
                        <a:buNone/>
                      </a:pPr>
                      <a:r>
                        <a:rPr lang="en-US" sz="1200" kern="100" dirty="0">
                          <a:effectLst/>
                        </a:rPr>
                        <a:t>self report of dream has media in it</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293267187"/>
                  </a:ext>
                </a:extLst>
              </a:tr>
              <a:tr h="228676">
                <a:tc>
                  <a:txBody>
                    <a:bodyPr/>
                    <a:lstStyle/>
                    <a:p>
                      <a:pPr marL="0" marR="0">
                        <a:lnSpc>
                          <a:spcPct val="115000"/>
                        </a:lnSpc>
                        <a:spcAft>
                          <a:spcPts val="800"/>
                        </a:spcAft>
                        <a:buNone/>
                      </a:pPr>
                      <a:r>
                        <a:rPr lang="en-US" sz="1200" kern="100" dirty="0" err="1">
                          <a:effectLst/>
                        </a:rPr>
                        <a:t>Fantasywhy</a:t>
                      </a:r>
                      <a:r>
                        <a:rPr lang="en-US" sz="1200" kern="100" dirty="0">
                          <a:effectLst/>
                        </a:rPr>
                        <a:t> </a:t>
                      </a:r>
                      <a:r>
                        <a:rPr lang="en-US" sz="1200" kern="100" dirty="0" err="1">
                          <a:effectLst/>
                        </a:rPr>
                        <a:t>selfre</a:t>
                      </a:r>
                      <a:r>
                        <a:rPr lang="en-US" sz="1200" kern="100" dirty="0">
                          <a:effectLst/>
                        </a:rPr>
                        <a:t> of fantasy has media in it</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129085567"/>
                  </a:ext>
                </a:extLst>
              </a:tr>
              <a:tr h="228676">
                <a:tc>
                  <a:txBody>
                    <a:bodyPr/>
                    <a:lstStyle/>
                    <a:p>
                      <a:pPr marL="0" marR="0">
                        <a:lnSpc>
                          <a:spcPct val="115000"/>
                        </a:lnSpc>
                        <a:spcAft>
                          <a:spcPts val="800"/>
                        </a:spcAft>
                        <a:buNone/>
                      </a:pPr>
                      <a:r>
                        <a:rPr lang="en-US" sz="1200" kern="100" dirty="0">
                          <a:effectLst/>
                        </a:rPr>
                        <a:t>dream word count</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939367228"/>
                  </a:ext>
                </a:extLst>
              </a:tr>
              <a:tr h="228676">
                <a:tc>
                  <a:txBody>
                    <a:bodyPr/>
                    <a:lstStyle/>
                    <a:p>
                      <a:pPr marL="0" marR="0">
                        <a:lnSpc>
                          <a:spcPct val="115000"/>
                        </a:lnSpc>
                        <a:spcAft>
                          <a:spcPts val="800"/>
                        </a:spcAft>
                        <a:buNone/>
                      </a:pPr>
                      <a:r>
                        <a:rPr lang="en-US" sz="1200" kern="100" dirty="0" err="1">
                          <a:effectLst/>
                        </a:rPr>
                        <a:t>fantasy_word_count</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559680297"/>
                  </a:ext>
                </a:extLst>
              </a:tr>
              <a:tr h="228676">
                <a:tc>
                  <a:txBody>
                    <a:bodyPr/>
                    <a:lstStyle/>
                    <a:p>
                      <a:pPr marL="0" marR="0">
                        <a:lnSpc>
                          <a:spcPct val="115000"/>
                        </a:lnSpc>
                        <a:spcAft>
                          <a:spcPts val="800"/>
                        </a:spcAft>
                        <a:buNone/>
                      </a:pPr>
                      <a:r>
                        <a:rPr lang="en-US" sz="1200" kern="100" dirty="0">
                          <a:effectLst/>
                        </a:rPr>
                        <a:t>When was the dream</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80879589"/>
                  </a:ext>
                </a:extLst>
              </a:tr>
              <a:tr h="228676">
                <a:tc>
                  <a:txBody>
                    <a:bodyPr/>
                    <a:lstStyle/>
                    <a:p>
                      <a:pPr marL="0" marR="0">
                        <a:lnSpc>
                          <a:spcPct val="115000"/>
                        </a:lnSpc>
                        <a:spcAft>
                          <a:spcPts val="800"/>
                        </a:spcAft>
                        <a:buNone/>
                      </a:pPr>
                      <a:r>
                        <a:rPr lang="en-US" sz="1200" kern="100" dirty="0">
                          <a:effectLst/>
                        </a:rPr>
                        <a:t>mediausedayb4[a1] work/study/</a:t>
                      </a:r>
                      <a:r>
                        <a:rPr lang="en-US" sz="1200" kern="100" dirty="0" err="1">
                          <a:effectLst/>
                        </a:rPr>
                        <a:t>infoseek</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738063592"/>
                  </a:ext>
                </a:extLst>
              </a:tr>
              <a:tr h="228676">
                <a:tc>
                  <a:txBody>
                    <a:bodyPr/>
                    <a:lstStyle/>
                    <a:p>
                      <a:pPr marL="0" marR="0">
                        <a:lnSpc>
                          <a:spcPct val="115000"/>
                        </a:lnSpc>
                        <a:spcAft>
                          <a:spcPts val="800"/>
                        </a:spcAft>
                        <a:buNone/>
                      </a:pPr>
                      <a:r>
                        <a:rPr lang="en-US" sz="1200" kern="100" dirty="0">
                          <a:effectLst/>
                        </a:rPr>
                        <a:t>mediausedayb4[a2] gaming</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71738527"/>
                  </a:ext>
                </a:extLst>
              </a:tr>
              <a:tr h="228676">
                <a:tc>
                  <a:txBody>
                    <a:bodyPr/>
                    <a:lstStyle/>
                    <a:p>
                      <a:pPr marL="0" marR="0">
                        <a:lnSpc>
                          <a:spcPct val="115000"/>
                        </a:lnSpc>
                        <a:spcAft>
                          <a:spcPts val="800"/>
                        </a:spcAft>
                        <a:buNone/>
                      </a:pPr>
                      <a:r>
                        <a:rPr lang="en-US" sz="1200" kern="100" dirty="0">
                          <a:effectLst/>
                        </a:rPr>
                        <a:t>mediausedayb4[a3] </a:t>
                      </a:r>
                      <a:r>
                        <a:rPr lang="en-US" sz="1200" kern="100" dirty="0" err="1">
                          <a:effectLst/>
                        </a:rPr>
                        <a:t>socialmedia</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897233398"/>
                  </a:ext>
                </a:extLst>
              </a:tr>
              <a:tr h="228676">
                <a:tc>
                  <a:txBody>
                    <a:bodyPr/>
                    <a:lstStyle/>
                    <a:p>
                      <a:pPr marL="0" marR="0">
                        <a:lnSpc>
                          <a:spcPct val="115000"/>
                        </a:lnSpc>
                        <a:spcAft>
                          <a:spcPts val="800"/>
                        </a:spcAft>
                        <a:buNone/>
                      </a:pPr>
                      <a:r>
                        <a:rPr lang="en-US" sz="1200" kern="100" dirty="0">
                          <a:effectLst/>
                        </a:rPr>
                        <a:t>mediausedayb4[a5] </a:t>
                      </a:r>
                      <a:r>
                        <a:rPr lang="en-US" sz="1200" kern="100" dirty="0" err="1">
                          <a:effectLst/>
                        </a:rPr>
                        <a:t>TV,movie,music</a:t>
                      </a:r>
                      <a:r>
                        <a:rPr lang="en-US" sz="1200" kern="100" dirty="0">
                          <a:effectLst/>
                        </a:rPr>
                        <a:t> passive</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050333575"/>
                  </a:ext>
                </a:extLst>
              </a:tr>
              <a:tr h="228676">
                <a:tc>
                  <a:txBody>
                    <a:bodyPr/>
                    <a:lstStyle/>
                    <a:p>
                      <a:pPr marL="0" marR="0">
                        <a:lnSpc>
                          <a:spcPct val="115000"/>
                        </a:lnSpc>
                        <a:spcAft>
                          <a:spcPts val="800"/>
                        </a:spcAft>
                        <a:buNone/>
                      </a:pPr>
                      <a:r>
                        <a:rPr lang="en-US" sz="1200" kern="100" dirty="0" err="1">
                          <a:effectLst/>
                        </a:rPr>
                        <a:t>drcharacteristics</a:t>
                      </a:r>
                      <a:r>
                        <a:rPr lang="en-US" sz="1200" kern="100" dirty="0">
                          <a:effectLst/>
                        </a:rPr>
                        <a:t>[sq001] Lucid</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343455607"/>
                  </a:ext>
                </a:extLst>
              </a:tr>
              <a:tr h="228676">
                <a:tc>
                  <a:txBody>
                    <a:bodyPr/>
                    <a:lstStyle/>
                    <a:p>
                      <a:pPr marL="0" marR="0">
                        <a:lnSpc>
                          <a:spcPct val="115000"/>
                        </a:lnSpc>
                        <a:spcAft>
                          <a:spcPts val="800"/>
                        </a:spcAft>
                        <a:buNone/>
                      </a:pPr>
                      <a:r>
                        <a:rPr lang="en-US" sz="1200" kern="100" dirty="0" err="1">
                          <a:effectLst/>
                        </a:rPr>
                        <a:t>drcharacteristics</a:t>
                      </a:r>
                      <a:r>
                        <a:rPr lang="en-US" sz="1200" kern="100" dirty="0">
                          <a:effectLst/>
                        </a:rPr>
                        <a:t>[sq002] Control</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600677503"/>
                  </a:ext>
                </a:extLst>
              </a:tr>
              <a:tr h="228676">
                <a:tc>
                  <a:txBody>
                    <a:bodyPr/>
                    <a:lstStyle/>
                    <a:p>
                      <a:pPr marL="0" marR="0">
                        <a:lnSpc>
                          <a:spcPct val="115000"/>
                        </a:lnSpc>
                        <a:spcAft>
                          <a:spcPts val="800"/>
                        </a:spcAft>
                        <a:buNone/>
                      </a:pPr>
                      <a:r>
                        <a:rPr lang="en-US" sz="1200" kern="100" dirty="0" err="1">
                          <a:effectLst/>
                        </a:rPr>
                        <a:t>drcharacteristics</a:t>
                      </a:r>
                      <a:r>
                        <a:rPr lang="en-US" sz="1200" kern="100" dirty="0">
                          <a:effectLst/>
                        </a:rPr>
                        <a:t>[sq003] nightmare woke</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161812781"/>
                  </a:ext>
                </a:extLst>
              </a:tr>
              <a:tr h="228676">
                <a:tc>
                  <a:txBody>
                    <a:bodyPr/>
                    <a:lstStyle/>
                    <a:p>
                      <a:pPr marL="0" marR="0">
                        <a:lnSpc>
                          <a:spcPct val="115000"/>
                        </a:lnSpc>
                        <a:spcAft>
                          <a:spcPts val="800"/>
                        </a:spcAft>
                        <a:buNone/>
                      </a:pPr>
                      <a:r>
                        <a:rPr lang="en-US" sz="1200" kern="100" dirty="0" err="1">
                          <a:effectLst/>
                        </a:rPr>
                        <a:t>drcharacteristics</a:t>
                      </a:r>
                      <a:r>
                        <a:rPr lang="en-US" sz="1200" kern="100" dirty="0">
                          <a:effectLst/>
                        </a:rPr>
                        <a:t>[sq004] nightmare no woke</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580755675"/>
                  </a:ext>
                </a:extLst>
              </a:tr>
              <a:tr h="228676">
                <a:tc>
                  <a:txBody>
                    <a:bodyPr/>
                    <a:lstStyle/>
                    <a:p>
                      <a:pPr marL="0" marR="0">
                        <a:lnSpc>
                          <a:spcPct val="115000"/>
                        </a:lnSpc>
                        <a:spcAft>
                          <a:spcPts val="800"/>
                        </a:spcAft>
                        <a:buNone/>
                      </a:pPr>
                      <a:r>
                        <a:rPr lang="en-US" sz="1200" kern="100" dirty="0" err="1">
                          <a:effectLst/>
                        </a:rPr>
                        <a:t>drcharacteristics</a:t>
                      </a:r>
                      <a:r>
                        <a:rPr lang="en-US" sz="1200" kern="100" dirty="0">
                          <a:effectLst/>
                        </a:rPr>
                        <a:t>[sq005] bizarre</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195876046"/>
                  </a:ext>
                </a:extLst>
              </a:tr>
              <a:tr h="228676">
                <a:tc>
                  <a:txBody>
                    <a:bodyPr/>
                    <a:lstStyle/>
                    <a:p>
                      <a:pPr marL="0" marR="0">
                        <a:lnSpc>
                          <a:spcPct val="115000"/>
                        </a:lnSpc>
                        <a:spcAft>
                          <a:spcPts val="800"/>
                        </a:spcAft>
                        <a:buNone/>
                      </a:pPr>
                      <a:r>
                        <a:rPr lang="en-US" sz="1200" kern="100" dirty="0" err="1">
                          <a:effectLst/>
                        </a:rPr>
                        <a:t>drcharacteristics</a:t>
                      </a:r>
                      <a:r>
                        <a:rPr lang="en-US" sz="1200" kern="100" dirty="0">
                          <a:effectLst/>
                        </a:rPr>
                        <a:t>[sq006] 3rd POV</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129829267"/>
                  </a:ext>
                </a:extLst>
              </a:tr>
              <a:tr h="228676">
                <a:tc>
                  <a:txBody>
                    <a:bodyPr/>
                    <a:lstStyle/>
                    <a:p>
                      <a:pPr marL="0" marR="0">
                        <a:lnSpc>
                          <a:spcPct val="115000"/>
                        </a:lnSpc>
                        <a:spcAft>
                          <a:spcPts val="800"/>
                        </a:spcAft>
                        <a:buNone/>
                      </a:pPr>
                      <a:r>
                        <a:rPr lang="en-US" sz="1200" kern="100" dirty="0">
                          <a:effectLst/>
                        </a:rPr>
                        <a:t>presence adjust to wake</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744633291"/>
                  </a:ext>
                </a:extLst>
              </a:tr>
              <a:tr h="228676">
                <a:tc>
                  <a:txBody>
                    <a:bodyPr/>
                    <a:lstStyle/>
                    <a:p>
                      <a:pPr marL="0" marR="0">
                        <a:lnSpc>
                          <a:spcPct val="115000"/>
                        </a:lnSpc>
                        <a:spcAft>
                          <a:spcPts val="800"/>
                        </a:spcAft>
                        <a:buNone/>
                      </a:pPr>
                      <a:r>
                        <a:rPr lang="en-US" sz="1200" kern="100" dirty="0">
                          <a:effectLst/>
                        </a:rPr>
                        <a:t>presence people look like awake</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399128905"/>
                  </a:ext>
                </a:extLst>
              </a:tr>
              <a:tr h="228676">
                <a:tc>
                  <a:txBody>
                    <a:bodyPr/>
                    <a:lstStyle/>
                    <a:p>
                      <a:pPr marL="0" marR="0">
                        <a:lnSpc>
                          <a:spcPct val="115000"/>
                        </a:lnSpc>
                        <a:spcAft>
                          <a:spcPts val="800"/>
                        </a:spcAft>
                        <a:buNone/>
                      </a:pPr>
                      <a:r>
                        <a:rPr lang="en-US" sz="1200" kern="100" dirty="0">
                          <a:effectLst/>
                        </a:rPr>
                        <a:t>presence people sound like awake</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200934455"/>
                  </a:ext>
                </a:extLst>
              </a:tr>
              <a:tr h="228676">
                <a:tc>
                  <a:txBody>
                    <a:bodyPr/>
                    <a:lstStyle/>
                    <a:p>
                      <a:pPr marL="0" marR="0">
                        <a:lnSpc>
                          <a:spcPct val="115000"/>
                        </a:lnSpc>
                        <a:spcAft>
                          <a:spcPts val="800"/>
                        </a:spcAft>
                        <a:buNone/>
                      </a:pPr>
                      <a:r>
                        <a:rPr lang="en-US" sz="1200" kern="100" dirty="0" err="1">
                          <a:effectLst/>
                        </a:rPr>
                        <a:t>dremo</a:t>
                      </a:r>
                      <a:r>
                        <a:rPr lang="en-US" sz="1200" kern="100" dirty="0">
                          <a:effectLst/>
                        </a:rPr>
                        <a:t>[sq001] positive</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906248053"/>
                  </a:ext>
                </a:extLst>
              </a:tr>
              <a:tr h="228676">
                <a:tc>
                  <a:txBody>
                    <a:bodyPr/>
                    <a:lstStyle/>
                    <a:p>
                      <a:pPr marL="0" marR="0">
                        <a:lnSpc>
                          <a:spcPct val="115000"/>
                        </a:lnSpc>
                        <a:spcAft>
                          <a:spcPts val="800"/>
                        </a:spcAft>
                        <a:buNone/>
                      </a:pPr>
                      <a:r>
                        <a:rPr lang="en-US" sz="1200" kern="100" dirty="0" err="1">
                          <a:effectLst/>
                        </a:rPr>
                        <a:t>dremo</a:t>
                      </a:r>
                      <a:r>
                        <a:rPr lang="en-US" sz="1200" kern="100" dirty="0">
                          <a:effectLst/>
                        </a:rPr>
                        <a:t>[sq002] neutral</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012948775"/>
                  </a:ext>
                </a:extLst>
              </a:tr>
              <a:tr h="228676">
                <a:tc>
                  <a:txBody>
                    <a:bodyPr/>
                    <a:lstStyle/>
                    <a:p>
                      <a:pPr marL="0" marR="0">
                        <a:lnSpc>
                          <a:spcPct val="115000"/>
                        </a:lnSpc>
                        <a:spcAft>
                          <a:spcPts val="800"/>
                        </a:spcAft>
                        <a:buNone/>
                      </a:pPr>
                      <a:r>
                        <a:rPr lang="en-US" sz="1200" kern="100" dirty="0" err="1">
                          <a:effectLst/>
                        </a:rPr>
                        <a:t>dremo</a:t>
                      </a:r>
                      <a:r>
                        <a:rPr lang="en-US" sz="1200" kern="100" dirty="0">
                          <a:effectLst/>
                        </a:rPr>
                        <a:t>[sq003] negative</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254080885"/>
                  </a:ext>
                </a:extLst>
              </a:tr>
            </a:tbl>
          </a:graphicData>
        </a:graphic>
      </p:graphicFrame>
      <p:graphicFrame>
        <p:nvGraphicFramePr>
          <p:cNvPr id="7" name="Content Placeholder 6">
            <a:extLst>
              <a:ext uri="{FF2B5EF4-FFF2-40B4-BE49-F238E27FC236}">
                <a16:creationId xmlns:a16="http://schemas.microsoft.com/office/drawing/2014/main" id="{BF15A520-7EA4-792C-7179-8964A415426B}"/>
              </a:ext>
            </a:extLst>
          </p:cNvPr>
          <p:cNvGraphicFramePr>
            <a:graphicFrameLocks noGrp="1"/>
          </p:cNvGraphicFramePr>
          <p:nvPr>
            <p:ph sz="half" idx="2"/>
            <p:extLst>
              <p:ext uri="{D42A27DB-BD31-4B8C-83A1-F6EECF244321}">
                <p14:modId xmlns:p14="http://schemas.microsoft.com/office/powerpoint/2010/main" val="2039570247"/>
              </p:ext>
            </p:extLst>
          </p:nvPr>
        </p:nvGraphicFramePr>
        <p:xfrm>
          <a:off x="6172200" y="1690689"/>
          <a:ext cx="5181600" cy="4802194"/>
        </p:xfrm>
        <a:graphic>
          <a:graphicData uri="http://schemas.openxmlformats.org/drawingml/2006/table">
            <a:tbl>
              <a:tblPr>
                <a:tableStyleId>{5C22544A-7EE6-4342-B048-85BDC9FD1C3A}</a:tableStyleId>
              </a:tblPr>
              <a:tblGrid>
                <a:gridCol w="5181600">
                  <a:extLst>
                    <a:ext uri="{9D8B030D-6E8A-4147-A177-3AD203B41FA5}">
                      <a16:colId xmlns:a16="http://schemas.microsoft.com/office/drawing/2014/main" val="3949708663"/>
                    </a:ext>
                  </a:extLst>
                </a:gridCol>
              </a:tblGrid>
              <a:tr h="282482">
                <a:tc>
                  <a:txBody>
                    <a:bodyPr/>
                    <a:lstStyle/>
                    <a:p>
                      <a:pPr marL="0" marR="0">
                        <a:lnSpc>
                          <a:spcPct val="115000"/>
                        </a:lnSpc>
                        <a:spcAft>
                          <a:spcPts val="800"/>
                        </a:spcAft>
                        <a:buNone/>
                      </a:pPr>
                      <a:r>
                        <a:rPr lang="en-US" sz="1200" kern="100" dirty="0" err="1">
                          <a:effectLst/>
                        </a:rPr>
                        <a:t>Fantasywhen</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147776879"/>
                  </a:ext>
                </a:extLst>
              </a:tr>
              <a:tr h="282482">
                <a:tc>
                  <a:txBody>
                    <a:bodyPr/>
                    <a:lstStyle/>
                    <a:p>
                      <a:pPr marL="0" marR="0">
                        <a:lnSpc>
                          <a:spcPct val="115000"/>
                        </a:lnSpc>
                        <a:spcAft>
                          <a:spcPts val="800"/>
                        </a:spcAft>
                        <a:buNone/>
                      </a:pPr>
                      <a:r>
                        <a:rPr lang="en-US" sz="1200" kern="100" dirty="0" err="1">
                          <a:effectLst/>
                        </a:rPr>
                        <a:t>fantasymediause</a:t>
                      </a:r>
                      <a:r>
                        <a:rPr lang="en-US" sz="1200" kern="100" dirty="0">
                          <a:effectLst/>
                        </a:rPr>
                        <a:t>[a1]</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618784653"/>
                  </a:ext>
                </a:extLst>
              </a:tr>
              <a:tr h="282482">
                <a:tc>
                  <a:txBody>
                    <a:bodyPr/>
                    <a:lstStyle/>
                    <a:p>
                      <a:pPr marL="0" marR="0">
                        <a:lnSpc>
                          <a:spcPct val="115000"/>
                        </a:lnSpc>
                        <a:spcAft>
                          <a:spcPts val="800"/>
                        </a:spcAft>
                        <a:buNone/>
                      </a:pPr>
                      <a:r>
                        <a:rPr lang="en-US" sz="1200" kern="100" dirty="0" err="1">
                          <a:effectLst/>
                        </a:rPr>
                        <a:t>fantasymediause</a:t>
                      </a:r>
                      <a:r>
                        <a:rPr lang="en-US" sz="1200" kern="100" dirty="0">
                          <a:effectLst/>
                        </a:rPr>
                        <a:t>[a2]</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115783724"/>
                  </a:ext>
                </a:extLst>
              </a:tr>
              <a:tr h="282482">
                <a:tc>
                  <a:txBody>
                    <a:bodyPr/>
                    <a:lstStyle/>
                    <a:p>
                      <a:pPr marL="0" marR="0">
                        <a:lnSpc>
                          <a:spcPct val="115000"/>
                        </a:lnSpc>
                        <a:spcAft>
                          <a:spcPts val="800"/>
                        </a:spcAft>
                        <a:buNone/>
                      </a:pPr>
                      <a:r>
                        <a:rPr lang="en-US" sz="1200" kern="100" dirty="0" err="1">
                          <a:effectLst/>
                        </a:rPr>
                        <a:t>fantasymediause</a:t>
                      </a:r>
                      <a:r>
                        <a:rPr lang="en-US" sz="1200" kern="100" dirty="0">
                          <a:effectLst/>
                        </a:rPr>
                        <a:t>[a3]</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357079927"/>
                  </a:ext>
                </a:extLst>
              </a:tr>
              <a:tr h="282482">
                <a:tc>
                  <a:txBody>
                    <a:bodyPr/>
                    <a:lstStyle/>
                    <a:p>
                      <a:pPr marL="0" marR="0">
                        <a:lnSpc>
                          <a:spcPct val="115000"/>
                        </a:lnSpc>
                        <a:spcAft>
                          <a:spcPts val="800"/>
                        </a:spcAft>
                        <a:buNone/>
                      </a:pPr>
                      <a:r>
                        <a:rPr lang="en-US" sz="1200" kern="100" dirty="0" err="1">
                          <a:effectLst/>
                        </a:rPr>
                        <a:t>fantasymediause</a:t>
                      </a:r>
                      <a:r>
                        <a:rPr lang="en-US" sz="1200" kern="100" dirty="0">
                          <a:effectLst/>
                        </a:rPr>
                        <a:t>[a5]</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28288112"/>
                  </a:ext>
                </a:extLst>
              </a:tr>
              <a:tr h="282482">
                <a:tc>
                  <a:txBody>
                    <a:bodyPr/>
                    <a:lstStyle/>
                    <a:p>
                      <a:pPr marL="0" marR="0">
                        <a:lnSpc>
                          <a:spcPct val="115000"/>
                        </a:lnSpc>
                        <a:spcAft>
                          <a:spcPts val="800"/>
                        </a:spcAft>
                        <a:buNone/>
                      </a:pPr>
                      <a:r>
                        <a:rPr lang="en-US" sz="1200" kern="100" dirty="0" err="1">
                          <a:effectLst/>
                        </a:rPr>
                        <a:t>fantasycharacterize</a:t>
                      </a:r>
                      <a:r>
                        <a:rPr lang="en-US" sz="1200" kern="100" dirty="0">
                          <a:effectLst/>
                        </a:rPr>
                        <a:t>[sq001]</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94443235"/>
                  </a:ext>
                </a:extLst>
              </a:tr>
              <a:tr h="282482">
                <a:tc>
                  <a:txBody>
                    <a:bodyPr/>
                    <a:lstStyle/>
                    <a:p>
                      <a:pPr marL="0" marR="0">
                        <a:lnSpc>
                          <a:spcPct val="115000"/>
                        </a:lnSpc>
                        <a:spcAft>
                          <a:spcPts val="800"/>
                        </a:spcAft>
                        <a:buNone/>
                      </a:pPr>
                      <a:r>
                        <a:rPr lang="en-US" sz="1200" kern="100" dirty="0" err="1">
                          <a:effectLst/>
                        </a:rPr>
                        <a:t>fantasycharacterize</a:t>
                      </a:r>
                      <a:r>
                        <a:rPr lang="en-US" sz="1200" kern="100" dirty="0">
                          <a:effectLst/>
                        </a:rPr>
                        <a:t>[sq002]</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943603005"/>
                  </a:ext>
                </a:extLst>
              </a:tr>
              <a:tr h="282482">
                <a:tc>
                  <a:txBody>
                    <a:bodyPr/>
                    <a:lstStyle/>
                    <a:p>
                      <a:pPr marL="0" marR="0">
                        <a:lnSpc>
                          <a:spcPct val="115000"/>
                        </a:lnSpc>
                        <a:spcAft>
                          <a:spcPts val="800"/>
                        </a:spcAft>
                        <a:buNone/>
                      </a:pPr>
                      <a:r>
                        <a:rPr lang="en-US" sz="1200" kern="100" dirty="0" err="1">
                          <a:effectLst/>
                        </a:rPr>
                        <a:t>fantasycharacterize</a:t>
                      </a:r>
                      <a:r>
                        <a:rPr lang="en-US" sz="1200" kern="100" dirty="0">
                          <a:effectLst/>
                        </a:rPr>
                        <a:t>[sq003]</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593472412"/>
                  </a:ext>
                </a:extLst>
              </a:tr>
              <a:tr h="282482">
                <a:tc>
                  <a:txBody>
                    <a:bodyPr/>
                    <a:lstStyle/>
                    <a:p>
                      <a:pPr marL="0" marR="0">
                        <a:lnSpc>
                          <a:spcPct val="115000"/>
                        </a:lnSpc>
                        <a:spcAft>
                          <a:spcPts val="800"/>
                        </a:spcAft>
                        <a:buNone/>
                      </a:pPr>
                      <a:r>
                        <a:rPr lang="en-US" sz="1200" kern="100" dirty="0" err="1">
                          <a:effectLst/>
                        </a:rPr>
                        <a:t>fantasycharacterize</a:t>
                      </a:r>
                      <a:r>
                        <a:rPr lang="en-US" sz="1200" kern="100" dirty="0">
                          <a:effectLst/>
                        </a:rPr>
                        <a:t>[sq004]</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130382344"/>
                  </a:ext>
                </a:extLst>
              </a:tr>
              <a:tr h="282482">
                <a:tc>
                  <a:txBody>
                    <a:bodyPr/>
                    <a:lstStyle/>
                    <a:p>
                      <a:pPr marL="0" marR="0">
                        <a:lnSpc>
                          <a:spcPct val="115000"/>
                        </a:lnSpc>
                        <a:spcAft>
                          <a:spcPts val="800"/>
                        </a:spcAft>
                        <a:buNone/>
                      </a:pPr>
                      <a:r>
                        <a:rPr lang="en-US" sz="1200" kern="100" dirty="0" err="1">
                          <a:effectLst/>
                        </a:rPr>
                        <a:t>fantasycharacterize</a:t>
                      </a:r>
                      <a:r>
                        <a:rPr lang="en-US" sz="1200" kern="100" dirty="0">
                          <a:effectLst/>
                        </a:rPr>
                        <a:t>[sq005]</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812960618"/>
                  </a:ext>
                </a:extLst>
              </a:tr>
              <a:tr h="282482">
                <a:tc>
                  <a:txBody>
                    <a:bodyPr/>
                    <a:lstStyle/>
                    <a:p>
                      <a:pPr marL="0" marR="0">
                        <a:lnSpc>
                          <a:spcPct val="115000"/>
                        </a:lnSpc>
                        <a:spcAft>
                          <a:spcPts val="800"/>
                        </a:spcAft>
                        <a:buNone/>
                      </a:pPr>
                      <a:r>
                        <a:rPr lang="en-US" sz="1200" kern="100" dirty="0" err="1">
                          <a:effectLst/>
                        </a:rPr>
                        <a:t>fantasycharacterize</a:t>
                      </a:r>
                      <a:r>
                        <a:rPr lang="en-US" sz="1200" kern="100" dirty="0">
                          <a:effectLst/>
                        </a:rPr>
                        <a:t>[sq006]</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173991817"/>
                  </a:ext>
                </a:extLst>
              </a:tr>
              <a:tr h="282482">
                <a:tc>
                  <a:txBody>
                    <a:bodyPr/>
                    <a:lstStyle/>
                    <a:p>
                      <a:pPr marL="0" marR="0">
                        <a:lnSpc>
                          <a:spcPct val="115000"/>
                        </a:lnSpc>
                        <a:spcAft>
                          <a:spcPts val="800"/>
                        </a:spcAft>
                        <a:buNone/>
                      </a:pPr>
                      <a:r>
                        <a:rPr lang="en-US" sz="1200" kern="100" dirty="0" err="1">
                          <a:effectLst/>
                        </a:rPr>
                        <a:t>Fantasyadjustback</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606439615"/>
                  </a:ext>
                </a:extLst>
              </a:tr>
              <a:tr h="282482">
                <a:tc>
                  <a:txBody>
                    <a:bodyPr/>
                    <a:lstStyle/>
                    <a:p>
                      <a:pPr marL="0" marR="0">
                        <a:lnSpc>
                          <a:spcPct val="115000"/>
                        </a:lnSpc>
                        <a:spcAft>
                          <a:spcPts val="800"/>
                        </a:spcAft>
                        <a:buNone/>
                      </a:pPr>
                      <a:r>
                        <a:rPr lang="en-US" sz="1200" kern="100" dirty="0" err="1">
                          <a:effectLst/>
                        </a:rPr>
                        <a:t>Fantasypeolook</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574788179"/>
                  </a:ext>
                </a:extLst>
              </a:tr>
              <a:tr h="282482">
                <a:tc>
                  <a:txBody>
                    <a:bodyPr/>
                    <a:lstStyle/>
                    <a:p>
                      <a:pPr marL="0" marR="0">
                        <a:lnSpc>
                          <a:spcPct val="115000"/>
                        </a:lnSpc>
                        <a:spcAft>
                          <a:spcPts val="800"/>
                        </a:spcAft>
                        <a:buNone/>
                      </a:pPr>
                      <a:r>
                        <a:rPr lang="en-US" sz="1200" kern="100" dirty="0" err="1">
                          <a:effectLst/>
                        </a:rPr>
                        <a:t>Fantasypeosound</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819591270"/>
                  </a:ext>
                </a:extLst>
              </a:tr>
              <a:tr h="282482">
                <a:tc>
                  <a:txBody>
                    <a:bodyPr/>
                    <a:lstStyle/>
                    <a:p>
                      <a:pPr marL="0" marR="0">
                        <a:lnSpc>
                          <a:spcPct val="115000"/>
                        </a:lnSpc>
                        <a:spcAft>
                          <a:spcPts val="800"/>
                        </a:spcAft>
                        <a:buNone/>
                      </a:pPr>
                      <a:r>
                        <a:rPr lang="en-US" sz="1200" kern="100" dirty="0" err="1">
                          <a:effectLst/>
                        </a:rPr>
                        <a:t>fantasyemo</a:t>
                      </a:r>
                      <a:r>
                        <a:rPr lang="en-US" sz="1200" kern="100" dirty="0">
                          <a:effectLst/>
                        </a:rPr>
                        <a:t>[sq001]</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185126268"/>
                  </a:ext>
                </a:extLst>
              </a:tr>
              <a:tr h="282482">
                <a:tc>
                  <a:txBody>
                    <a:bodyPr/>
                    <a:lstStyle/>
                    <a:p>
                      <a:pPr marL="0" marR="0">
                        <a:lnSpc>
                          <a:spcPct val="115000"/>
                        </a:lnSpc>
                        <a:spcAft>
                          <a:spcPts val="800"/>
                        </a:spcAft>
                        <a:buNone/>
                      </a:pPr>
                      <a:r>
                        <a:rPr lang="en-US" sz="1200" kern="100" dirty="0" err="1">
                          <a:effectLst/>
                        </a:rPr>
                        <a:t>fantasyemo</a:t>
                      </a:r>
                      <a:r>
                        <a:rPr lang="en-US" sz="1200" kern="100" dirty="0">
                          <a:effectLst/>
                        </a:rPr>
                        <a:t>[sq002]</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521212838"/>
                  </a:ext>
                </a:extLst>
              </a:tr>
              <a:tr h="282482">
                <a:tc>
                  <a:txBody>
                    <a:bodyPr/>
                    <a:lstStyle/>
                    <a:p>
                      <a:pPr marL="0" marR="0">
                        <a:lnSpc>
                          <a:spcPct val="115000"/>
                        </a:lnSpc>
                        <a:spcAft>
                          <a:spcPts val="800"/>
                        </a:spcAft>
                        <a:buNone/>
                      </a:pPr>
                      <a:r>
                        <a:rPr lang="en-US" sz="1200" kern="100" dirty="0" err="1">
                          <a:effectLst/>
                        </a:rPr>
                        <a:t>fantasyemo</a:t>
                      </a:r>
                      <a:r>
                        <a:rPr lang="en-US" sz="1200" kern="100" dirty="0">
                          <a:effectLst/>
                        </a:rPr>
                        <a:t>[sq003]</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983518781"/>
                  </a:ext>
                </a:extLst>
              </a:tr>
            </a:tbl>
          </a:graphicData>
        </a:graphic>
      </p:graphicFrame>
      <p:sp>
        <p:nvSpPr>
          <p:cNvPr id="3" name="Rectangle 2">
            <a:extLst>
              <a:ext uri="{FF2B5EF4-FFF2-40B4-BE49-F238E27FC236}">
                <a16:creationId xmlns:a16="http://schemas.microsoft.com/office/drawing/2014/main" id="{BDBEABAC-D840-BA48-D0BE-3574A0AD346E}"/>
              </a:ext>
            </a:extLst>
          </p:cNvPr>
          <p:cNvSpPr/>
          <p:nvPr/>
        </p:nvSpPr>
        <p:spPr>
          <a:xfrm rot="19682308">
            <a:off x="1022674" y="2318734"/>
            <a:ext cx="5186035"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Media Inclusion</a:t>
            </a:r>
          </a:p>
        </p:txBody>
      </p:sp>
      <p:sp>
        <p:nvSpPr>
          <p:cNvPr id="4" name="Rectangle 3">
            <a:extLst>
              <a:ext uri="{FF2B5EF4-FFF2-40B4-BE49-F238E27FC236}">
                <a16:creationId xmlns:a16="http://schemas.microsoft.com/office/drawing/2014/main" id="{E8EA44A8-3158-5CF4-E483-C167768358B3}"/>
              </a:ext>
            </a:extLst>
          </p:cNvPr>
          <p:cNvSpPr/>
          <p:nvPr/>
        </p:nvSpPr>
        <p:spPr>
          <a:xfrm rot="19594708">
            <a:off x="461020" y="3054905"/>
            <a:ext cx="7637476" cy="923330"/>
          </a:xfrm>
          <a:prstGeom prst="rect">
            <a:avLst/>
          </a:prstGeom>
          <a:noFill/>
        </p:spPr>
        <p:txBody>
          <a:bodyPr wrap="none" lIns="91440" tIns="45720" rIns="91440" bIns="45720">
            <a:spAutoFit/>
          </a:bodyPr>
          <a:lstStyle/>
          <a:p>
            <a:pPr algn="ctr"/>
            <a:r>
              <a:rPr lang="en-US" sz="5400" b="1" kern="100"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Content characteristics</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5" name="Rectangle 4">
            <a:extLst>
              <a:ext uri="{FF2B5EF4-FFF2-40B4-BE49-F238E27FC236}">
                <a16:creationId xmlns:a16="http://schemas.microsoft.com/office/drawing/2014/main" id="{D5A2B8D7-3C8F-5014-A36D-E569CE9C9CC2}"/>
              </a:ext>
            </a:extLst>
          </p:cNvPr>
          <p:cNvSpPr/>
          <p:nvPr/>
        </p:nvSpPr>
        <p:spPr>
          <a:xfrm rot="19594708">
            <a:off x="3610581" y="3630121"/>
            <a:ext cx="3137334" cy="923330"/>
          </a:xfrm>
          <a:prstGeom prst="rect">
            <a:avLst/>
          </a:prstGeom>
          <a:noFill/>
        </p:spPr>
        <p:txBody>
          <a:bodyPr wrap="none" lIns="91440" tIns="45720" rIns="91440" bIns="45720">
            <a:spAutoFit/>
          </a:bodyPr>
          <a:lstStyle/>
          <a:p>
            <a:pPr algn="ctr"/>
            <a:r>
              <a:rPr lang="en-US" sz="5400" b="1" kern="10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Presence</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6" name="Rectangle 5">
            <a:extLst>
              <a:ext uri="{FF2B5EF4-FFF2-40B4-BE49-F238E27FC236}">
                <a16:creationId xmlns:a16="http://schemas.microsoft.com/office/drawing/2014/main" id="{880F08CF-1491-6D0A-F70B-AA1587CACA37}"/>
              </a:ext>
            </a:extLst>
          </p:cNvPr>
          <p:cNvSpPr/>
          <p:nvPr/>
        </p:nvSpPr>
        <p:spPr>
          <a:xfrm rot="19594708">
            <a:off x="4270798" y="4339769"/>
            <a:ext cx="3183885" cy="923330"/>
          </a:xfrm>
          <a:prstGeom prst="rect">
            <a:avLst/>
          </a:prstGeom>
          <a:noFill/>
        </p:spPr>
        <p:txBody>
          <a:bodyPr wrap="none" lIns="91440" tIns="45720" rIns="91440" bIns="45720">
            <a:spAutoFit/>
          </a:bodyPr>
          <a:lstStyle/>
          <a:p>
            <a:pPr algn="ctr"/>
            <a:r>
              <a:rPr lang="en-US" sz="5400" b="1" kern="100"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Emotions</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76947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AC548-2C21-39F9-B967-00979245D6EC}"/>
              </a:ext>
            </a:extLst>
          </p:cNvPr>
          <p:cNvSpPr>
            <a:spLocks noGrp="1"/>
          </p:cNvSpPr>
          <p:nvPr>
            <p:ph type="title"/>
          </p:nvPr>
        </p:nvSpPr>
        <p:spPr/>
        <p:txBody>
          <a:bodyPr/>
          <a:lstStyle/>
          <a:p>
            <a:r>
              <a:rPr lang="en-US" dirty="0"/>
              <a:t>Factors which emerged</a:t>
            </a:r>
          </a:p>
        </p:txBody>
      </p:sp>
      <p:graphicFrame>
        <p:nvGraphicFramePr>
          <p:cNvPr id="4" name="Content Placeholder 3">
            <a:extLst>
              <a:ext uri="{FF2B5EF4-FFF2-40B4-BE49-F238E27FC236}">
                <a16:creationId xmlns:a16="http://schemas.microsoft.com/office/drawing/2014/main" id="{9C8411FD-D4C9-F3B9-49A7-8A2E31B3DAC0}"/>
              </a:ext>
            </a:extLst>
          </p:cNvPr>
          <p:cNvGraphicFramePr>
            <a:graphicFrameLocks noGrp="1"/>
          </p:cNvGraphicFramePr>
          <p:nvPr>
            <p:ph idx="1"/>
            <p:extLst>
              <p:ext uri="{D42A27DB-BD31-4B8C-83A1-F6EECF244321}">
                <p14:modId xmlns:p14="http://schemas.microsoft.com/office/powerpoint/2010/main" val="3816224761"/>
              </p:ext>
            </p:extLst>
          </p:nvPr>
        </p:nvGraphicFramePr>
        <p:xfrm>
          <a:off x="966317" y="1904717"/>
          <a:ext cx="6740663" cy="4054228"/>
        </p:xfrm>
        <a:graphic>
          <a:graphicData uri="http://schemas.openxmlformats.org/drawingml/2006/table">
            <a:tbl>
              <a:tblPr firstRow="1" firstCol="1" bandRow="1">
                <a:tableStyleId>{5C22544A-7EE6-4342-B048-85BDC9FD1C3A}</a:tableStyleId>
              </a:tblPr>
              <a:tblGrid>
                <a:gridCol w="1061455">
                  <a:extLst>
                    <a:ext uri="{9D8B030D-6E8A-4147-A177-3AD203B41FA5}">
                      <a16:colId xmlns:a16="http://schemas.microsoft.com/office/drawing/2014/main" val="4183356772"/>
                    </a:ext>
                  </a:extLst>
                </a:gridCol>
                <a:gridCol w="162560">
                  <a:extLst>
                    <a:ext uri="{9D8B030D-6E8A-4147-A177-3AD203B41FA5}">
                      <a16:colId xmlns:a16="http://schemas.microsoft.com/office/drawing/2014/main" val="3860347798"/>
                    </a:ext>
                  </a:extLst>
                </a:gridCol>
                <a:gridCol w="5516648">
                  <a:extLst>
                    <a:ext uri="{9D8B030D-6E8A-4147-A177-3AD203B41FA5}">
                      <a16:colId xmlns:a16="http://schemas.microsoft.com/office/drawing/2014/main" val="3083749450"/>
                    </a:ext>
                  </a:extLst>
                </a:gridCol>
              </a:tblGrid>
              <a:tr h="198120">
                <a:tc gridSpan="2">
                  <a:txBody>
                    <a:bodyPr/>
                    <a:lstStyle/>
                    <a:p>
                      <a:pPr marL="0" marR="0">
                        <a:lnSpc>
                          <a:spcPct val="115000"/>
                        </a:lnSpc>
                        <a:spcAft>
                          <a:spcPts val="800"/>
                        </a:spcAft>
                        <a:buNone/>
                      </a:pPr>
                      <a:r>
                        <a:rPr lang="en-US" sz="1200" kern="0">
                          <a:effectLst/>
                        </a:rPr>
                        <a:t>Factor name</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nSpc>
                          <a:spcPct val="115000"/>
                        </a:lnSpc>
                        <a:spcAft>
                          <a:spcPts val="800"/>
                        </a:spcAft>
                        <a:buNone/>
                      </a:pPr>
                      <a:r>
                        <a:rPr lang="en-US" sz="1200" kern="0">
                          <a:effectLst/>
                        </a:rPr>
                        <a:t>Factor explained</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50716306"/>
                  </a:ext>
                </a:extLst>
              </a:tr>
              <a:tr h="198120">
                <a:tc gridSpan="2">
                  <a:txBody>
                    <a:bodyPr/>
                    <a:lstStyle/>
                    <a:p>
                      <a:pPr marL="0" marR="0">
                        <a:lnSpc>
                          <a:spcPct val="115000"/>
                        </a:lnSpc>
                        <a:spcAft>
                          <a:spcPts val="800"/>
                        </a:spcAft>
                        <a:buNone/>
                      </a:pPr>
                      <a:r>
                        <a:rPr lang="en-US" sz="1200" kern="0">
                          <a:effectLst/>
                        </a:rPr>
                        <a:t>1drfan mediau dayb4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nSpc>
                          <a:spcPct val="115000"/>
                        </a:lnSpc>
                        <a:spcAft>
                          <a:spcPts val="800"/>
                        </a:spcAft>
                        <a:buNone/>
                      </a:pPr>
                      <a:r>
                        <a:rPr lang="en-US" sz="1200" kern="0">
                          <a:effectLst/>
                          <a:highlight>
                            <a:srgbClr val="FFFF00"/>
                          </a:highlight>
                        </a:rPr>
                        <a:t>Dream and fantasy self reported media use day before mentation</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43967344"/>
                  </a:ext>
                </a:extLst>
              </a:tr>
              <a:tr h="396240">
                <a:tc>
                  <a:txBody>
                    <a:bodyPr/>
                    <a:lstStyle/>
                    <a:p>
                      <a:pPr marL="0" marR="0">
                        <a:lnSpc>
                          <a:spcPct val="115000"/>
                        </a:lnSpc>
                        <a:spcAft>
                          <a:spcPts val="800"/>
                        </a:spcAft>
                        <a:buNone/>
                      </a:pPr>
                      <a:r>
                        <a:rPr lang="en-US" sz="1200" kern="0">
                          <a:effectLst/>
                        </a:rPr>
                        <a:t>2dream ntmare emo</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buNone/>
                      </a:pPr>
                      <a:endParaRPr lang="en-US" sz="1200" kern="100">
                        <a:effectLst/>
                        <a:latin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5000"/>
                        </a:lnSpc>
                        <a:spcAft>
                          <a:spcPts val="800"/>
                        </a:spcAft>
                        <a:buNone/>
                      </a:pPr>
                      <a:r>
                        <a:rPr lang="en-US" sz="1200" kern="0">
                          <a:effectLst/>
                          <a:highlight>
                            <a:srgbClr val="00FF00"/>
                          </a:highlight>
                        </a:rPr>
                        <a:t>Dream nightmares with emotions</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6837743"/>
                  </a:ext>
                </a:extLst>
              </a:tr>
              <a:tr h="198120">
                <a:tc gridSpan="2">
                  <a:txBody>
                    <a:bodyPr/>
                    <a:lstStyle/>
                    <a:p>
                      <a:pPr marL="0" marR="0">
                        <a:lnSpc>
                          <a:spcPct val="115000"/>
                        </a:lnSpc>
                        <a:spcAft>
                          <a:spcPts val="800"/>
                        </a:spcAft>
                        <a:buNone/>
                      </a:pPr>
                      <a:r>
                        <a:rPr lang="en-US" sz="1200" kern="0">
                          <a:effectLst/>
                        </a:rPr>
                        <a:t>3fan ntmare emo</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nSpc>
                          <a:spcPct val="115000"/>
                        </a:lnSpc>
                        <a:spcAft>
                          <a:spcPts val="800"/>
                        </a:spcAft>
                        <a:buNone/>
                      </a:pPr>
                      <a:r>
                        <a:rPr lang="en-US" sz="1200" kern="0">
                          <a:effectLst/>
                          <a:highlight>
                            <a:srgbClr val="D3D3D3"/>
                          </a:highlight>
                        </a:rPr>
                        <a:t>Fantasy nightmares with emotions</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00063920"/>
                  </a:ext>
                </a:extLst>
              </a:tr>
              <a:tr h="198120">
                <a:tc gridSpan="2">
                  <a:txBody>
                    <a:bodyPr/>
                    <a:lstStyle/>
                    <a:p>
                      <a:pPr marL="0" marR="0">
                        <a:lnSpc>
                          <a:spcPct val="115000"/>
                        </a:lnSpc>
                        <a:spcAft>
                          <a:spcPts val="800"/>
                        </a:spcAft>
                        <a:buNone/>
                      </a:pPr>
                      <a:r>
                        <a:rPr lang="en-US" sz="1200" kern="0">
                          <a:effectLst/>
                        </a:rPr>
                        <a:t>4fan presen</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nSpc>
                          <a:spcPct val="115000"/>
                        </a:lnSpc>
                        <a:spcAft>
                          <a:spcPts val="800"/>
                        </a:spcAft>
                        <a:buNone/>
                      </a:pPr>
                      <a:r>
                        <a:rPr lang="en-US" sz="1200" kern="0">
                          <a:effectLst/>
                          <a:highlight>
                            <a:srgbClr val="D3D3D3"/>
                          </a:highlight>
                        </a:rPr>
                        <a:t>Fantasy presence</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2857099"/>
                  </a:ext>
                </a:extLst>
              </a:tr>
              <a:tr h="198120">
                <a:tc gridSpan="2">
                  <a:txBody>
                    <a:bodyPr/>
                    <a:lstStyle/>
                    <a:p>
                      <a:pPr marL="0" marR="0">
                        <a:lnSpc>
                          <a:spcPct val="115000"/>
                        </a:lnSpc>
                        <a:spcAft>
                          <a:spcPts val="800"/>
                        </a:spcAft>
                        <a:buNone/>
                      </a:pPr>
                      <a:r>
                        <a:rPr lang="en-US" sz="1200" kern="0">
                          <a:effectLst/>
                        </a:rPr>
                        <a:t>5dr presen</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nSpc>
                          <a:spcPct val="115000"/>
                        </a:lnSpc>
                        <a:spcAft>
                          <a:spcPts val="800"/>
                        </a:spcAft>
                        <a:buNone/>
                      </a:pPr>
                      <a:r>
                        <a:rPr lang="en-US" sz="1200" kern="0">
                          <a:effectLst/>
                          <a:highlight>
                            <a:srgbClr val="00FF00"/>
                          </a:highlight>
                        </a:rPr>
                        <a:t>Dream presence</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1636818"/>
                  </a:ext>
                </a:extLst>
              </a:tr>
              <a:tr h="198120">
                <a:tc gridSpan="2">
                  <a:txBody>
                    <a:bodyPr/>
                    <a:lstStyle/>
                    <a:p>
                      <a:pPr marL="0" marR="0">
                        <a:lnSpc>
                          <a:spcPct val="115000"/>
                        </a:lnSpc>
                        <a:spcAft>
                          <a:spcPts val="800"/>
                        </a:spcAft>
                        <a:buNone/>
                      </a:pPr>
                      <a:r>
                        <a:rPr lang="en-US" sz="1200" kern="0">
                          <a:effectLst/>
                        </a:rPr>
                        <a:t>6drfan gaming dayb4</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nSpc>
                          <a:spcPct val="115000"/>
                        </a:lnSpc>
                        <a:spcAft>
                          <a:spcPts val="800"/>
                        </a:spcAft>
                        <a:buNone/>
                      </a:pPr>
                      <a:r>
                        <a:rPr lang="en-US" sz="1200" kern="0">
                          <a:effectLst/>
                          <a:highlight>
                            <a:srgbClr val="FFFF00"/>
                          </a:highlight>
                        </a:rPr>
                        <a:t>Dream and fantasy gaming day before dream/fantasy</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63709905"/>
                  </a:ext>
                </a:extLst>
              </a:tr>
              <a:tr h="198120">
                <a:tc gridSpan="2">
                  <a:txBody>
                    <a:bodyPr/>
                    <a:lstStyle/>
                    <a:p>
                      <a:pPr marL="0" marR="0">
                        <a:lnSpc>
                          <a:spcPct val="115000"/>
                        </a:lnSpc>
                        <a:spcAft>
                          <a:spcPts val="800"/>
                        </a:spcAft>
                        <a:buNone/>
                      </a:pPr>
                      <a:r>
                        <a:rPr lang="en-US" sz="1200" kern="0">
                          <a:effectLst/>
                        </a:rPr>
                        <a:t>7 fan 3rdper</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nSpc>
                          <a:spcPct val="115000"/>
                        </a:lnSpc>
                        <a:spcAft>
                          <a:spcPts val="800"/>
                        </a:spcAft>
                        <a:buNone/>
                      </a:pPr>
                      <a:r>
                        <a:rPr lang="en-US" sz="1200" kern="0">
                          <a:effectLst/>
                          <a:highlight>
                            <a:srgbClr val="D3D3D3"/>
                          </a:highlight>
                        </a:rPr>
                        <a:t>Fantasy 3</a:t>
                      </a:r>
                      <a:r>
                        <a:rPr lang="en-US" sz="1200" kern="0" baseline="30000">
                          <a:effectLst/>
                          <a:highlight>
                            <a:srgbClr val="D3D3D3"/>
                          </a:highlight>
                        </a:rPr>
                        <a:t>rd</a:t>
                      </a:r>
                      <a:r>
                        <a:rPr lang="en-US" sz="1200" kern="0">
                          <a:effectLst/>
                          <a:highlight>
                            <a:srgbClr val="D3D3D3"/>
                          </a:highlight>
                        </a:rPr>
                        <a:t> POV</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8542683"/>
                  </a:ext>
                </a:extLst>
              </a:tr>
              <a:tr h="198120">
                <a:tc gridSpan="2">
                  <a:txBody>
                    <a:bodyPr/>
                    <a:lstStyle/>
                    <a:p>
                      <a:pPr marL="0" marR="0">
                        <a:lnSpc>
                          <a:spcPct val="115000"/>
                        </a:lnSpc>
                        <a:spcAft>
                          <a:spcPts val="800"/>
                        </a:spcAft>
                        <a:buNone/>
                      </a:pPr>
                      <a:r>
                        <a:rPr lang="en-US" sz="1200" kern="0">
                          <a:effectLst/>
                        </a:rPr>
                        <a:t>8fan lucid</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nSpc>
                          <a:spcPct val="115000"/>
                        </a:lnSpc>
                        <a:spcAft>
                          <a:spcPts val="800"/>
                        </a:spcAft>
                        <a:buNone/>
                      </a:pPr>
                      <a:r>
                        <a:rPr lang="en-US" sz="1200" kern="0">
                          <a:effectLst/>
                          <a:highlight>
                            <a:srgbClr val="D3D3D3"/>
                          </a:highlight>
                        </a:rPr>
                        <a:t>Fantasy lucid sort of</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99057679"/>
                  </a:ext>
                </a:extLst>
              </a:tr>
              <a:tr h="198120">
                <a:tc gridSpan="2">
                  <a:txBody>
                    <a:bodyPr/>
                    <a:lstStyle/>
                    <a:p>
                      <a:pPr marL="0" marR="0">
                        <a:lnSpc>
                          <a:spcPct val="115000"/>
                        </a:lnSpc>
                        <a:spcAft>
                          <a:spcPts val="800"/>
                        </a:spcAft>
                        <a:buNone/>
                      </a:pPr>
                      <a:r>
                        <a:rPr lang="en-US" sz="1200" kern="0">
                          <a:effectLst/>
                        </a:rPr>
                        <a:t>9drfan word</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nSpc>
                          <a:spcPct val="115000"/>
                        </a:lnSpc>
                        <a:spcAft>
                          <a:spcPts val="800"/>
                        </a:spcAft>
                        <a:buNone/>
                      </a:pPr>
                      <a:r>
                        <a:rPr lang="en-US" sz="1200" kern="0">
                          <a:effectLst/>
                          <a:highlight>
                            <a:srgbClr val="FFFF00"/>
                          </a:highlight>
                        </a:rPr>
                        <a:t>Dream and fantasy word counts (note all dreams less than 50 words not included)</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4061637"/>
                  </a:ext>
                </a:extLst>
              </a:tr>
              <a:tr h="198120">
                <a:tc gridSpan="2">
                  <a:txBody>
                    <a:bodyPr/>
                    <a:lstStyle/>
                    <a:p>
                      <a:pPr marL="0" marR="0">
                        <a:lnSpc>
                          <a:spcPct val="115000"/>
                        </a:lnSpc>
                        <a:spcAft>
                          <a:spcPts val="800"/>
                        </a:spcAft>
                        <a:buNone/>
                      </a:pPr>
                      <a:r>
                        <a:rPr lang="en-US" sz="1200" kern="0">
                          <a:effectLst/>
                        </a:rPr>
                        <a:t>10drfan adjust</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nSpc>
                          <a:spcPct val="115000"/>
                        </a:lnSpc>
                        <a:spcAft>
                          <a:spcPts val="800"/>
                        </a:spcAft>
                        <a:buNone/>
                      </a:pPr>
                      <a:r>
                        <a:rPr lang="en-US" sz="1200" kern="0">
                          <a:effectLst/>
                          <a:highlight>
                            <a:srgbClr val="FFFF00"/>
                          </a:highlight>
                        </a:rPr>
                        <a:t>Dream and fantasy adjust back to reality</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87672054"/>
                  </a:ext>
                </a:extLst>
              </a:tr>
              <a:tr h="198120">
                <a:tc gridSpan="2">
                  <a:txBody>
                    <a:bodyPr/>
                    <a:lstStyle/>
                    <a:p>
                      <a:pPr marL="0" marR="0">
                        <a:lnSpc>
                          <a:spcPct val="115000"/>
                        </a:lnSpc>
                        <a:spcAft>
                          <a:spcPts val="800"/>
                        </a:spcAft>
                        <a:buNone/>
                      </a:pPr>
                      <a:r>
                        <a:rPr lang="en-US" sz="1200" kern="0">
                          <a:effectLst/>
                        </a:rPr>
                        <a:t>11drfan when</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nSpc>
                          <a:spcPct val="115000"/>
                        </a:lnSpc>
                        <a:spcAft>
                          <a:spcPts val="800"/>
                        </a:spcAft>
                        <a:buNone/>
                      </a:pPr>
                      <a:r>
                        <a:rPr lang="en-US" sz="1200" kern="0">
                          <a:effectLst/>
                          <a:highlight>
                            <a:srgbClr val="FFFF00"/>
                          </a:highlight>
                        </a:rPr>
                        <a:t>Dream and fantasy when had experience</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04484554"/>
                  </a:ext>
                </a:extLst>
              </a:tr>
              <a:tr h="198120">
                <a:tc gridSpan="2">
                  <a:txBody>
                    <a:bodyPr/>
                    <a:lstStyle/>
                    <a:p>
                      <a:pPr marL="0" marR="0">
                        <a:lnSpc>
                          <a:spcPct val="115000"/>
                        </a:lnSpc>
                        <a:spcAft>
                          <a:spcPts val="800"/>
                        </a:spcAft>
                        <a:buNone/>
                      </a:pPr>
                      <a:r>
                        <a:rPr lang="en-US" sz="1200" kern="0">
                          <a:effectLst/>
                        </a:rPr>
                        <a:t>12dr lucid</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nSpc>
                          <a:spcPct val="115000"/>
                        </a:lnSpc>
                        <a:spcAft>
                          <a:spcPts val="800"/>
                        </a:spcAft>
                        <a:buNone/>
                      </a:pPr>
                      <a:r>
                        <a:rPr lang="en-US" sz="1200" kern="0">
                          <a:effectLst/>
                          <a:highlight>
                            <a:srgbClr val="00FF00"/>
                          </a:highlight>
                        </a:rPr>
                        <a:t>Dream lucid and related</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29042569"/>
                  </a:ext>
                </a:extLst>
              </a:tr>
              <a:tr h="198120">
                <a:tc gridSpan="2">
                  <a:txBody>
                    <a:bodyPr/>
                    <a:lstStyle/>
                    <a:p>
                      <a:pPr marL="0" marR="0">
                        <a:lnSpc>
                          <a:spcPct val="115000"/>
                        </a:lnSpc>
                        <a:spcAft>
                          <a:spcPts val="800"/>
                        </a:spcAft>
                        <a:buNone/>
                      </a:pPr>
                      <a:r>
                        <a:rPr lang="en-US" sz="1200" kern="0">
                          <a:effectLst/>
                        </a:rPr>
                        <a:t>13drfan mediaself report</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nSpc>
                          <a:spcPct val="115000"/>
                        </a:lnSpc>
                        <a:spcAft>
                          <a:spcPts val="800"/>
                        </a:spcAft>
                        <a:buNone/>
                      </a:pPr>
                      <a:r>
                        <a:rPr lang="en-US" sz="1200" kern="0" dirty="0">
                          <a:effectLst/>
                          <a:highlight>
                            <a:srgbClr val="FFFF00"/>
                          </a:highlight>
                        </a:rPr>
                        <a:t>Dream and fantasy self report of media in mentation</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25866997"/>
                  </a:ext>
                </a:extLst>
              </a:tr>
            </a:tbl>
          </a:graphicData>
        </a:graphic>
      </p:graphicFrame>
      <p:pic>
        <p:nvPicPr>
          <p:cNvPr id="5" name="Picture 4">
            <a:extLst>
              <a:ext uri="{FF2B5EF4-FFF2-40B4-BE49-F238E27FC236}">
                <a16:creationId xmlns:a16="http://schemas.microsoft.com/office/drawing/2014/main" id="{B8FD9828-9C75-A458-C984-DD7A88B078B0}"/>
              </a:ext>
            </a:extLst>
          </p:cNvPr>
          <p:cNvPicPr>
            <a:picLocks noChangeAspect="1"/>
          </p:cNvPicPr>
          <p:nvPr/>
        </p:nvPicPr>
        <p:blipFill>
          <a:blip r:embed="rId2"/>
          <a:stretch>
            <a:fillRect/>
          </a:stretch>
        </p:blipFill>
        <p:spPr>
          <a:xfrm>
            <a:off x="8207957" y="1904716"/>
            <a:ext cx="3554276" cy="4054228"/>
          </a:xfrm>
          <a:prstGeom prst="rect">
            <a:avLst/>
          </a:prstGeom>
        </p:spPr>
      </p:pic>
    </p:spTree>
    <p:extLst>
      <p:ext uri="{BB962C8B-B14F-4D97-AF65-F5344CB8AC3E}">
        <p14:creationId xmlns:p14="http://schemas.microsoft.com/office/powerpoint/2010/main" val="3668788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A9460-EC24-68FF-3791-A4BF6E4AADCB}"/>
              </a:ext>
            </a:extLst>
          </p:cNvPr>
          <p:cNvSpPr>
            <a:spLocks noGrp="1"/>
          </p:cNvSpPr>
          <p:nvPr>
            <p:ph type="title"/>
          </p:nvPr>
        </p:nvSpPr>
        <p:spPr/>
        <p:txBody>
          <a:bodyPr/>
          <a:lstStyle/>
          <a:p>
            <a:r>
              <a:rPr lang="en-US" dirty="0"/>
              <a:t>Interpretation</a:t>
            </a:r>
          </a:p>
        </p:txBody>
      </p:sp>
      <p:sp>
        <p:nvSpPr>
          <p:cNvPr id="3" name="Content Placeholder 2">
            <a:extLst>
              <a:ext uri="{FF2B5EF4-FFF2-40B4-BE49-F238E27FC236}">
                <a16:creationId xmlns:a16="http://schemas.microsoft.com/office/drawing/2014/main" id="{45ECBA7A-726A-3078-68DD-C934B44F1A4D}"/>
              </a:ext>
            </a:extLst>
          </p:cNvPr>
          <p:cNvSpPr>
            <a:spLocks noGrp="1"/>
          </p:cNvSpPr>
          <p:nvPr>
            <p:ph idx="1"/>
          </p:nvPr>
        </p:nvSpPr>
        <p:spPr/>
        <p:txBody>
          <a:bodyPr>
            <a:normAutofit lnSpcReduction="10000"/>
          </a:bodyPr>
          <a:lstStyle/>
          <a:p>
            <a:r>
              <a:rPr lang="en-US" dirty="0"/>
              <a:t>all self report of experience (dream/fantasy) on same person about the mentation:</a:t>
            </a:r>
          </a:p>
          <a:p>
            <a:r>
              <a:rPr lang="en-US" dirty="0">
                <a:highlight>
                  <a:srgbClr val="FFFF00"/>
                </a:highlight>
              </a:rPr>
              <a:t>6 of 13 showed the same thing in dream as in fantasy – tends to </a:t>
            </a:r>
            <a:r>
              <a:rPr lang="en-US" b="1" dirty="0">
                <a:highlight>
                  <a:srgbClr val="FFFF00"/>
                </a:highlight>
              </a:rPr>
              <a:t>NOT be about content of mentation</a:t>
            </a:r>
          </a:p>
          <a:p>
            <a:r>
              <a:rPr lang="en-US" dirty="0"/>
              <a:t>7 of 13 were distinct for </a:t>
            </a:r>
            <a:r>
              <a:rPr lang="en-US" dirty="0">
                <a:highlight>
                  <a:srgbClr val="00FF00"/>
                </a:highlight>
              </a:rPr>
              <a:t>dream (3)</a:t>
            </a:r>
            <a:r>
              <a:rPr lang="en-US" dirty="0"/>
              <a:t> and for </a:t>
            </a:r>
            <a:r>
              <a:rPr lang="en-US" dirty="0">
                <a:highlight>
                  <a:srgbClr val="C0C0C0"/>
                </a:highlight>
              </a:rPr>
              <a:t>fantasy (4) </a:t>
            </a:r>
            <a:r>
              <a:rPr lang="en-US" dirty="0"/>
              <a:t>– tends to be </a:t>
            </a:r>
            <a:r>
              <a:rPr lang="en-US" b="1" dirty="0"/>
              <a:t>about content of mentation</a:t>
            </a:r>
          </a:p>
          <a:p>
            <a:r>
              <a:rPr lang="en-US" dirty="0"/>
              <a:t>In other words </a:t>
            </a:r>
            <a:r>
              <a:rPr lang="en-US" b="1" dirty="0"/>
              <a:t>dreams are and are NOT the same as fantasy </a:t>
            </a:r>
            <a:r>
              <a:rPr lang="en-US" dirty="0"/>
              <a:t>– or at least not when Ss asked for a sample with media inclusion</a:t>
            </a:r>
          </a:p>
          <a:p>
            <a:r>
              <a:rPr lang="en-US" dirty="0"/>
              <a:t>tidy partition between </a:t>
            </a:r>
            <a:r>
              <a:rPr lang="en-US" b="1" dirty="0"/>
              <a:t>process continuity</a:t>
            </a:r>
            <a:r>
              <a:rPr lang="en-US" dirty="0"/>
              <a:t> and </a:t>
            </a:r>
            <a:r>
              <a:rPr lang="en-US" b="1" dirty="0"/>
              <a:t>content discontinuity</a:t>
            </a:r>
            <a:r>
              <a:rPr lang="en-US" dirty="0"/>
              <a:t>.</a:t>
            </a:r>
          </a:p>
          <a:p>
            <a:endParaRPr lang="en-US" dirty="0"/>
          </a:p>
        </p:txBody>
      </p:sp>
    </p:spTree>
    <p:extLst>
      <p:ext uri="{BB962C8B-B14F-4D97-AF65-F5344CB8AC3E}">
        <p14:creationId xmlns:p14="http://schemas.microsoft.com/office/powerpoint/2010/main" val="67211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369ACF-3AD0-9665-21FC-F99E3E112544}"/>
              </a:ext>
            </a:extLst>
          </p:cNvPr>
          <p:cNvSpPr>
            <a:spLocks noGrp="1"/>
          </p:cNvSpPr>
          <p:nvPr>
            <p:ph type="title"/>
          </p:nvPr>
        </p:nvSpPr>
        <p:spPr>
          <a:xfrm>
            <a:off x="793662" y="386930"/>
            <a:ext cx="10066122" cy="1298448"/>
          </a:xfrm>
        </p:spPr>
        <p:txBody>
          <a:bodyPr vert="horz" lIns="91440" tIns="45720" rIns="91440" bIns="45720" rtlCol="0" anchor="b">
            <a:normAutofit/>
          </a:bodyPr>
          <a:lstStyle/>
          <a:p>
            <a:r>
              <a:rPr lang="en-US" altLang="en-US" sz="4800" b="1" kern="1200">
                <a:solidFill>
                  <a:schemeClr val="tx1"/>
                </a:solidFill>
                <a:latin typeface="+mj-lt"/>
                <a:ea typeface="+mj-ea"/>
                <a:cs typeface="+mj-cs"/>
              </a:rPr>
              <a:t>Joint factors (dream + fantasy)</a:t>
            </a:r>
            <a:endParaRPr lang="en-US" sz="4800" kern="1200">
              <a:solidFill>
                <a:schemeClr val="tx1"/>
              </a:solidFill>
              <a:latin typeface="+mj-lt"/>
              <a:ea typeface="+mj-ea"/>
              <a:cs typeface="+mj-cs"/>
            </a:endParaRPr>
          </a:p>
        </p:txBody>
      </p:sp>
      <p:sp>
        <p:nvSpPr>
          <p:cNvPr id="19" name="Rectangle 18">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1">
            <a:extLst>
              <a:ext uri="{FF2B5EF4-FFF2-40B4-BE49-F238E27FC236}">
                <a16:creationId xmlns:a16="http://schemas.microsoft.com/office/drawing/2014/main" id="{801A1AC7-84FC-BEB6-3845-7ACEB0F9A017}"/>
              </a:ext>
            </a:extLst>
          </p:cNvPr>
          <p:cNvSpPr>
            <a:spLocks noChangeArrowheads="1"/>
          </p:cNvSpPr>
          <p:nvPr/>
        </p:nvSpPr>
        <p:spPr bwMode="auto">
          <a:xfrm>
            <a:off x="793661" y="2599509"/>
            <a:ext cx="4530898" cy="36394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R="0" lvl="0" fontAlgn="base">
              <a:lnSpc>
                <a:spcPct val="90000"/>
              </a:lnSpc>
              <a:spcBef>
                <a:spcPct val="0"/>
              </a:spcBef>
              <a:spcAft>
                <a:spcPts val="600"/>
              </a:spcAft>
              <a:buClrTx/>
              <a:buSzTx/>
              <a:tabLst/>
            </a:pPr>
            <a:r>
              <a:rPr kumimoji="0" lang="en-US" altLang="en-US" sz="2000" b="0" i="0" u="none" strike="noStrike" cap="none" normalizeH="0" baseline="0" dirty="0">
                <a:ln>
                  <a:noFill/>
                </a:ln>
                <a:effectLst/>
              </a:rPr>
              <a:t>➡ </a:t>
            </a:r>
            <a:r>
              <a:rPr kumimoji="0" lang="en-US" altLang="en-US" sz="2000" b="1" i="0" u="none" strike="noStrike" cap="none" normalizeH="0" baseline="0" dirty="0">
                <a:ln>
                  <a:noFill/>
                </a:ln>
                <a:effectLst/>
              </a:rPr>
              <a:t>Interpretation:</a:t>
            </a:r>
            <a:r>
              <a:rPr kumimoji="0" lang="en-US" altLang="en-US" sz="2000" b="0" i="0" u="none" strike="noStrike" cap="none" normalizeH="0" baseline="0" dirty="0">
                <a:ln>
                  <a:noFill/>
                </a:ln>
                <a:effectLst/>
              </a:rPr>
              <a:t> These six continuity factors reflect </a:t>
            </a:r>
            <a:r>
              <a:rPr kumimoji="0" lang="en-US" altLang="en-US" sz="2000" b="1" i="0" u="none" strike="noStrike" cap="none" normalizeH="0" baseline="0" dirty="0">
                <a:ln>
                  <a:noFill/>
                </a:ln>
                <a:effectLst/>
              </a:rPr>
              <a:t>ego-syntonic functions</a:t>
            </a:r>
            <a:r>
              <a:rPr kumimoji="0" lang="en-US" altLang="en-US" sz="2000" b="0" i="0" u="none" strike="noStrike" cap="none" normalizeH="0" baseline="0" dirty="0">
                <a:ln>
                  <a:noFill/>
                </a:ln>
                <a:effectLst/>
              </a:rPr>
              <a:t>—habitual cognitive or self-regulatory styles that persist across waking and dreaming. They’re about </a:t>
            </a:r>
            <a:r>
              <a:rPr kumimoji="0" lang="en-US" altLang="en-US" sz="2000" b="0" i="1" u="none" strike="noStrike" cap="none" normalizeH="0" baseline="0" dirty="0">
                <a:ln>
                  <a:noFill/>
                </a:ln>
                <a:effectLst/>
              </a:rPr>
              <a:t>how</a:t>
            </a:r>
            <a:r>
              <a:rPr kumimoji="0" lang="en-US" altLang="en-US" sz="2000" b="0" i="0" u="none" strike="noStrike" cap="none" normalizeH="0" baseline="0" dirty="0">
                <a:ln>
                  <a:noFill/>
                </a:ln>
                <a:effectLst/>
              </a:rPr>
              <a:t> the mentation is experienced or framed, not </a:t>
            </a:r>
            <a:r>
              <a:rPr kumimoji="0" lang="en-US" altLang="en-US" sz="2000" b="0" i="1" u="none" strike="noStrike" cap="none" normalizeH="0" baseline="0" dirty="0">
                <a:ln>
                  <a:noFill/>
                </a:ln>
                <a:effectLst/>
              </a:rPr>
              <a:t>what</a:t>
            </a:r>
            <a:r>
              <a:rPr kumimoji="0" lang="en-US" altLang="en-US" sz="2000" b="0" i="0" u="none" strike="noStrike" cap="none" normalizeH="0" baseline="0" dirty="0">
                <a:ln>
                  <a:noFill/>
                </a:ln>
                <a:effectLst/>
              </a:rPr>
              <a:t> it depicts.</a:t>
            </a:r>
          </a:p>
        </p:txBody>
      </p:sp>
      <p:sp>
        <p:nvSpPr>
          <p:cNvPr id="23" name="Rectangle 22">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A9A52D84-3200-9355-39DA-8D8C3B5F9D49}"/>
              </a:ext>
            </a:extLst>
          </p:cNvPr>
          <p:cNvGraphicFramePr>
            <a:graphicFrameLocks noGrp="1"/>
          </p:cNvGraphicFramePr>
          <p:nvPr>
            <p:ph idx="1"/>
            <p:extLst>
              <p:ext uri="{D42A27DB-BD31-4B8C-83A1-F6EECF244321}">
                <p14:modId xmlns:p14="http://schemas.microsoft.com/office/powerpoint/2010/main" val="3599808951"/>
              </p:ext>
            </p:extLst>
          </p:nvPr>
        </p:nvGraphicFramePr>
        <p:xfrm>
          <a:off x="5911532" y="2849181"/>
          <a:ext cx="5150278" cy="2984395"/>
        </p:xfrm>
        <a:graphic>
          <a:graphicData uri="http://schemas.openxmlformats.org/drawingml/2006/table">
            <a:tbl>
              <a:tblPr firstRow="1" firstCol="1" bandRow="1">
                <a:tableStyleId>{5C22544A-7EE6-4342-B048-85BDC9FD1C3A}</a:tableStyleId>
              </a:tblPr>
              <a:tblGrid>
                <a:gridCol w="1189700">
                  <a:extLst>
                    <a:ext uri="{9D8B030D-6E8A-4147-A177-3AD203B41FA5}">
                      <a16:colId xmlns:a16="http://schemas.microsoft.com/office/drawing/2014/main" val="47768056"/>
                    </a:ext>
                  </a:extLst>
                </a:gridCol>
                <a:gridCol w="1864335">
                  <a:extLst>
                    <a:ext uri="{9D8B030D-6E8A-4147-A177-3AD203B41FA5}">
                      <a16:colId xmlns:a16="http://schemas.microsoft.com/office/drawing/2014/main" val="2742532755"/>
                    </a:ext>
                  </a:extLst>
                </a:gridCol>
                <a:gridCol w="2096243">
                  <a:extLst>
                    <a:ext uri="{9D8B030D-6E8A-4147-A177-3AD203B41FA5}">
                      <a16:colId xmlns:a16="http://schemas.microsoft.com/office/drawing/2014/main" val="776197128"/>
                    </a:ext>
                  </a:extLst>
                </a:gridCol>
              </a:tblGrid>
              <a:tr h="226715">
                <a:tc>
                  <a:txBody>
                    <a:bodyPr/>
                    <a:lstStyle/>
                    <a:p>
                      <a:pPr marL="0" marR="0">
                        <a:lnSpc>
                          <a:spcPct val="115000"/>
                        </a:lnSpc>
                        <a:spcAft>
                          <a:spcPts val="800"/>
                        </a:spcAft>
                        <a:buNone/>
                      </a:pPr>
                      <a:r>
                        <a:rPr lang="en-US" sz="1100" kern="100">
                          <a:effectLst/>
                        </a:rPr>
                        <a:t>Factor</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tc>
                  <a:txBody>
                    <a:bodyPr/>
                    <a:lstStyle/>
                    <a:p>
                      <a:pPr marL="0" marR="0">
                        <a:lnSpc>
                          <a:spcPct val="115000"/>
                        </a:lnSpc>
                        <a:spcAft>
                          <a:spcPts val="800"/>
                        </a:spcAft>
                        <a:buNone/>
                      </a:pPr>
                      <a:r>
                        <a:rPr lang="en-US" sz="1100" kern="100">
                          <a:effectLst/>
                        </a:rPr>
                        <a:t>Core meaning</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tc>
                  <a:txBody>
                    <a:bodyPr/>
                    <a:lstStyle/>
                    <a:p>
                      <a:pPr marL="0" marR="0">
                        <a:lnSpc>
                          <a:spcPct val="115000"/>
                        </a:lnSpc>
                        <a:spcAft>
                          <a:spcPts val="800"/>
                        </a:spcAft>
                        <a:buNone/>
                      </a:pPr>
                      <a:r>
                        <a:rPr lang="en-US" sz="1100" kern="100">
                          <a:effectLst/>
                        </a:rPr>
                        <a:t>Nature of continuity</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extLst>
                  <a:ext uri="{0D108BD9-81ED-4DB2-BD59-A6C34878D82A}">
                    <a16:rowId xmlns:a16="http://schemas.microsoft.com/office/drawing/2014/main" val="3665905511"/>
                  </a:ext>
                </a:extLst>
              </a:tr>
              <a:tr h="426342">
                <a:tc>
                  <a:txBody>
                    <a:bodyPr/>
                    <a:lstStyle/>
                    <a:p>
                      <a:pPr marL="0" marR="0">
                        <a:lnSpc>
                          <a:spcPct val="115000"/>
                        </a:lnSpc>
                        <a:spcAft>
                          <a:spcPts val="800"/>
                        </a:spcAft>
                        <a:buNone/>
                      </a:pPr>
                      <a:r>
                        <a:rPr lang="en-US" sz="1100" kern="100">
                          <a:effectLst/>
                        </a:rPr>
                        <a:t>1 drfan mediau dayb4</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tc>
                  <a:txBody>
                    <a:bodyPr/>
                    <a:lstStyle/>
                    <a:p>
                      <a:pPr marL="0" marR="0">
                        <a:lnSpc>
                          <a:spcPct val="115000"/>
                        </a:lnSpc>
                        <a:spcAft>
                          <a:spcPts val="800"/>
                        </a:spcAft>
                        <a:buNone/>
                      </a:pPr>
                      <a:r>
                        <a:rPr lang="en-US" sz="1100" kern="100">
                          <a:effectLst/>
                        </a:rPr>
                        <a:t>Media use day before mentation</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tc>
                  <a:txBody>
                    <a:bodyPr/>
                    <a:lstStyle/>
                    <a:p>
                      <a:pPr marL="0" marR="0">
                        <a:lnSpc>
                          <a:spcPct val="115000"/>
                        </a:lnSpc>
                        <a:spcAft>
                          <a:spcPts val="800"/>
                        </a:spcAft>
                        <a:buNone/>
                      </a:pPr>
                      <a:r>
                        <a:rPr lang="en-US" sz="1100" kern="100">
                          <a:effectLst/>
                        </a:rPr>
                        <a:t>External behavioral continuity (state-dependent priming).</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extLst>
                  <a:ext uri="{0D108BD9-81ED-4DB2-BD59-A6C34878D82A}">
                    <a16:rowId xmlns:a16="http://schemas.microsoft.com/office/drawing/2014/main" val="558702166"/>
                  </a:ext>
                </a:extLst>
              </a:tr>
              <a:tr h="426342">
                <a:tc>
                  <a:txBody>
                    <a:bodyPr/>
                    <a:lstStyle/>
                    <a:p>
                      <a:pPr marL="0" marR="0">
                        <a:lnSpc>
                          <a:spcPct val="115000"/>
                        </a:lnSpc>
                        <a:spcAft>
                          <a:spcPts val="800"/>
                        </a:spcAft>
                        <a:buNone/>
                      </a:pPr>
                      <a:r>
                        <a:rPr lang="en-US" sz="1100" kern="100">
                          <a:effectLst/>
                        </a:rPr>
                        <a:t>6 drfan gaming dayb4</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tc>
                  <a:txBody>
                    <a:bodyPr/>
                    <a:lstStyle/>
                    <a:p>
                      <a:pPr marL="0" marR="0">
                        <a:lnSpc>
                          <a:spcPct val="115000"/>
                        </a:lnSpc>
                        <a:spcAft>
                          <a:spcPts val="800"/>
                        </a:spcAft>
                        <a:buNone/>
                      </a:pPr>
                      <a:r>
                        <a:rPr lang="en-US" sz="1100" kern="100">
                          <a:effectLst/>
                        </a:rPr>
                        <a:t>Gaming exposure day before</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tc>
                  <a:txBody>
                    <a:bodyPr/>
                    <a:lstStyle/>
                    <a:p>
                      <a:pPr marL="0" marR="0">
                        <a:lnSpc>
                          <a:spcPct val="115000"/>
                        </a:lnSpc>
                        <a:spcAft>
                          <a:spcPts val="800"/>
                        </a:spcAft>
                        <a:buNone/>
                      </a:pPr>
                      <a:r>
                        <a:rPr lang="en-US" sz="1100" kern="100">
                          <a:effectLst/>
                        </a:rPr>
                        <a:t>Same domain, behavioral continuity.</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extLst>
                  <a:ext uri="{0D108BD9-81ED-4DB2-BD59-A6C34878D82A}">
                    <a16:rowId xmlns:a16="http://schemas.microsoft.com/office/drawing/2014/main" val="3909699297"/>
                  </a:ext>
                </a:extLst>
              </a:tr>
              <a:tr h="625970">
                <a:tc>
                  <a:txBody>
                    <a:bodyPr/>
                    <a:lstStyle/>
                    <a:p>
                      <a:pPr marL="0" marR="0">
                        <a:lnSpc>
                          <a:spcPct val="115000"/>
                        </a:lnSpc>
                        <a:spcAft>
                          <a:spcPts val="800"/>
                        </a:spcAft>
                        <a:buNone/>
                      </a:pPr>
                      <a:r>
                        <a:rPr lang="en-US" sz="1100" kern="100">
                          <a:effectLst/>
                        </a:rPr>
                        <a:t>9 drfan word</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tc>
                  <a:txBody>
                    <a:bodyPr/>
                    <a:lstStyle/>
                    <a:p>
                      <a:pPr marL="0" marR="0">
                        <a:lnSpc>
                          <a:spcPct val="115000"/>
                        </a:lnSpc>
                        <a:spcAft>
                          <a:spcPts val="800"/>
                        </a:spcAft>
                        <a:buNone/>
                      </a:pPr>
                      <a:r>
                        <a:rPr lang="en-US" sz="1100" kern="100">
                          <a:effectLst/>
                        </a:rPr>
                        <a:t>Word count</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tc>
                  <a:txBody>
                    <a:bodyPr/>
                    <a:lstStyle/>
                    <a:p>
                      <a:pPr marL="0" marR="0">
                        <a:lnSpc>
                          <a:spcPct val="115000"/>
                        </a:lnSpc>
                        <a:spcAft>
                          <a:spcPts val="800"/>
                        </a:spcAft>
                        <a:buNone/>
                      </a:pPr>
                      <a:r>
                        <a:rPr lang="en-US" sz="1100" kern="100">
                          <a:effectLst/>
                        </a:rPr>
                        <a:t>Linguistic productivity or elaboration tendency—a stylistic/trait factor.</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extLst>
                  <a:ext uri="{0D108BD9-81ED-4DB2-BD59-A6C34878D82A}">
                    <a16:rowId xmlns:a16="http://schemas.microsoft.com/office/drawing/2014/main" val="2702973009"/>
                  </a:ext>
                </a:extLst>
              </a:tr>
              <a:tr h="426342">
                <a:tc>
                  <a:txBody>
                    <a:bodyPr/>
                    <a:lstStyle/>
                    <a:p>
                      <a:pPr marL="0" marR="0">
                        <a:lnSpc>
                          <a:spcPct val="115000"/>
                        </a:lnSpc>
                        <a:spcAft>
                          <a:spcPts val="800"/>
                        </a:spcAft>
                        <a:buNone/>
                      </a:pPr>
                      <a:r>
                        <a:rPr lang="en-US" sz="1100" kern="100">
                          <a:effectLst/>
                        </a:rPr>
                        <a:t>10 drfan adjust</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tc>
                  <a:txBody>
                    <a:bodyPr/>
                    <a:lstStyle/>
                    <a:p>
                      <a:pPr marL="0" marR="0">
                        <a:lnSpc>
                          <a:spcPct val="115000"/>
                        </a:lnSpc>
                        <a:spcAft>
                          <a:spcPts val="800"/>
                        </a:spcAft>
                        <a:buNone/>
                      </a:pPr>
                      <a:r>
                        <a:rPr lang="en-US" sz="1100" kern="100">
                          <a:effectLst/>
                        </a:rPr>
                        <a:t>Ease of adjusting back to waking reality</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tc>
                  <a:txBody>
                    <a:bodyPr/>
                    <a:lstStyle/>
                    <a:p>
                      <a:pPr marL="0" marR="0">
                        <a:lnSpc>
                          <a:spcPct val="115000"/>
                        </a:lnSpc>
                        <a:spcAft>
                          <a:spcPts val="800"/>
                        </a:spcAft>
                        <a:buNone/>
                      </a:pPr>
                      <a:r>
                        <a:rPr lang="en-US" sz="1100" kern="100">
                          <a:effectLst/>
                        </a:rPr>
                        <a:t>Post-mentation integration capacity.</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extLst>
                  <a:ext uri="{0D108BD9-81ED-4DB2-BD59-A6C34878D82A}">
                    <a16:rowId xmlns:a16="http://schemas.microsoft.com/office/drawing/2014/main" val="4235909002"/>
                  </a:ext>
                </a:extLst>
              </a:tr>
              <a:tr h="426342">
                <a:tc>
                  <a:txBody>
                    <a:bodyPr/>
                    <a:lstStyle/>
                    <a:p>
                      <a:pPr marL="0" marR="0">
                        <a:lnSpc>
                          <a:spcPct val="115000"/>
                        </a:lnSpc>
                        <a:spcAft>
                          <a:spcPts val="800"/>
                        </a:spcAft>
                        <a:buNone/>
                      </a:pPr>
                      <a:r>
                        <a:rPr lang="en-US" sz="1100" kern="100">
                          <a:effectLst/>
                        </a:rPr>
                        <a:t>11 drfan when</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tc>
                  <a:txBody>
                    <a:bodyPr/>
                    <a:lstStyle/>
                    <a:p>
                      <a:pPr marL="0" marR="0">
                        <a:lnSpc>
                          <a:spcPct val="115000"/>
                        </a:lnSpc>
                        <a:spcAft>
                          <a:spcPts val="800"/>
                        </a:spcAft>
                        <a:buNone/>
                      </a:pPr>
                      <a:r>
                        <a:rPr lang="en-US" sz="1100" kern="100">
                          <a:effectLst/>
                        </a:rPr>
                        <a:t>Temporal recency of the mentation</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tc>
                  <a:txBody>
                    <a:bodyPr/>
                    <a:lstStyle/>
                    <a:p>
                      <a:pPr marL="0" marR="0">
                        <a:lnSpc>
                          <a:spcPct val="115000"/>
                        </a:lnSpc>
                        <a:spcAft>
                          <a:spcPts val="800"/>
                        </a:spcAft>
                        <a:buNone/>
                      </a:pPr>
                      <a:r>
                        <a:rPr lang="en-US" sz="1100" kern="100">
                          <a:effectLst/>
                        </a:rPr>
                        <a:t>Contextual memory linkage.</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extLst>
                  <a:ext uri="{0D108BD9-81ED-4DB2-BD59-A6C34878D82A}">
                    <a16:rowId xmlns:a16="http://schemas.microsoft.com/office/drawing/2014/main" val="2194566983"/>
                  </a:ext>
                </a:extLst>
              </a:tr>
              <a:tr h="426342">
                <a:tc>
                  <a:txBody>
                    <a:bodyPr/>
                    <a:lstStyle/>
                    <a:p>
                      <a:pPr marL="0" marR="0">
                        <a:lnSpc>
                          <a:spcPct val="115000"/>
                        </a:lnSpc>
                        <a:spcAft>
                          <a:spcPts val="800"/>
                        </a:spcAft>
                        <a:buNone/>
                      </a:pPr>
                      <a:r>
                        <a:rPr lang="en-US" sz="1100" kern="100">
                          <a:effectLst/>
                        </a:rPr>
                        <a:t>13 drfan mediaself report</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tc>
                  <a:txBody>
                    <a:bodyPr/>
                    <a:lstStyle/>
                    <a:p>
                      <a:pPr marL="0" marR="0">
                        <a:lnSpc>
                          <a:spcPct val="115000"/>
                        </a:lnSpc>
                        <a:spcAft>
                          <a:spcPts val="800"/>
                        </a:spcAft>
                        <a:buNone/>
                      </a:pPr>
                      <a:r>
                        <a:rPr lang="en-US" sz="1100" kern="100">
                          <a:effectLst/>
                        </a:rPr>
                        <a:t>Explicit recognition that the mentation involved media</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tc>
                  <a:txBody>
                    <a:bodyPr/>
                    <a:lstStyle/>
                    <a:p>
                      <a:pPr marL="0" marR="0">
                        <a:lnSpc>
                          <a:spcPct val="115000"/>
                        </a:lnSpc>
                        <a:spcAft>
                          <a:spcPts val="800"/>
                        </a:spcAft>
                        <a:buNone/>
                      </a:pPr>
                      <a:r>
                        <a:rPr lang="en-US" sz="1100" kern="100">
                          <a:effectLst/>
                        </a:rPr>
                        <a:t>Metacognitive overlap—awareness rather than content.</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070" marR="6070" marT="6070" marB="6070" anchor="ctr"/>
                </a:tc>
                <a:extLst>
                  <a:ext uri="{0D108BD9-81ED-4DB2-BD59-A6C34878D82A}">
                    <a16:rowId xmlns:a16="http://schemas.microsoft.com/office/drawing/2014/main" val="2545819704"/>
                  </a:ext>
                </a:extLst>
              </a:tr>
            </a:tbl>
          </a:graphicData>
        </a:graphic>
      </p:graphicFrame>
    </p:spTree>
    <p:extLst>
      <p:ext uri="{BB962C8B-B14F-4D97-AF65-F5344CB8AC3E}">
        <p14:creationId xmlns:p14="http://schemas.microsoft.com/office/powerpoint/2010/main" val="1532600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C75AFA-22D0-2EF2-5BE6-789183AF73B4}"/>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b="1" kern="1200">
                <a:solidFill>
                  <a:srgbClr val="FFFFFF"/>
                </a:solidFill>
                <a:latin typeface="+mj-lt"/>
                <a:ea typeface="+mj-ea"/>
                <a:cs typeface="+mj-cs"/>
              </a:rPr>
              <a:t>Dream-specific vs. Fantasy-specific factors</a:t>
            </a:r>
            <a:endParaRPr lang="en-US" sz="2600" kern="1200">
              <a:solidFill>
                <a:srgbClr val="FFFFFF"/>
              </a:solidFill>
              <a:latin typeface="+mj-lt"/>
              <a:ea typeface="+mj-ea"/>
              <a:cs typeface="+mj-cs"/>
            </a:endParaRPr>
          </a:p>
        </p:txBody>
      </p:sp>
      <p:graphicFrame>
        <p:nvGraphicFramePr>
          <p:cNvPr id="4" name="Content Placeholder 3">
            <a:extLst>
              <a:ext uri="{FF2B5EF4-FFF2-40B4-BE49-F238E27FC236}">
                <a16:creationId xmlns:a16="http://schemas.microsoft.com/office/drawing/2014/main" id="{851BF72F-84BB-3B94-974E-5A4F97E8E2AC}"/>
              </a:ext>
            </a:extLst>
          </p:cNvPr>
          <p:cNvGraphicFramePr>
            <a:graphicFrameLocks noGrp="1"/>
          </p:cNvGraphicFramePr>
          <p:nvPr>
            <p:ph idx="1"/>
            <p:extLst>
              <p:ext uri="{D42A27DB-BD31-4B8C-83A1-F6EECF244321}">
                <p14:modId xmlns:p14="http://schemas.microsoft.com/office/powerpoint/2010/main" val="3978963682"/>
              </p:ext>
            </p:extLst>
          </p:nvPr>
        </p:nvGraphicFramePr>
        <p:xfrm>
          <a:off x="4038600" y="1544163"/>
          <a:ext cx="7188202" cy="3766286"/>
        </p:xfrm>
        <a:graphic>
          <a:graphicData uri="http://schemas.openxmlformats.org/drawingml/2006/table">
            <a:tbl>
              <a:tblPr firstRow="1" firstCol="1" bandRow="1">
                <a:noFill/>
                <a:tableStyleId>{5C22544A-7EE6-4342-B048-85BDC9FD1C3A}</a:tableStyleId>
              </a:tblPr>
              <a:tblGrid>
                <a:gridCol w="1558522">
                  <a:extLst>
                    <a:ext uri="{9D8B030D-6E8A-4147-A177-3AD203B41FA5}">
                      <a16:colId xmlns:a16="http://schemas.microsoft.com/office/drawing/2014/main" val="1300549705"/>
                    </a:ext>
                  </a:extLst>
                </a:gridCol>
                <a:gridCol w="1786099">
                  <a:extLst>
                    <a:ext uri="{9D8B030D-6E8A-4147-A177-3AD203B41FA5}">
                      <a16:colId xmlns:a16="http://schemas.microsoft.com/office/drawing/2014/main" val="1658142320"/>
                    </a:ext>
                  </a:extLst>
                </a:gridCol>
                <a:gridCol w="2124115">
                  <a:extLst>
                    <a:ext uri="{9D8B030D-6E8A-4147-A177-3AD203B41FA5}">
                      <a16:colId xmlns:a16="http://schemas.microsoft.com/office/drawing/2014/main" val="2420418255"/>
                    </a:ext>
                  </a:extLst>
                </a:gridCol>
                <a:gridCol w="1719466">
                  <a:extLst>
                    <a:ext uri="{9D8B030D-6E8A-4147-A177-3AD203B41FA5}">
                      <a16:colId xmlns:a16="http://schemas.microsoft.com/office/drawing/2014/main" val="1175303618"/>
                    </a:ext>
                  </a:extLst>
                </a:gridCol>
              </a:tblGrid>
              <a:tr h="500942">
                <a:tc>
                  <a:txBody>
                    <a:bodyPr/>
                    <a:lstStyle/>
                    <a:p>
                      <a:pPr marL="0" marR="0" algn="r">
                        <a:lnSpc>
                          <a:spcPct val="115000"/>
                        </a:lnSpc>
                        <a:spcAft>
                          <a:spcPts val="800"/>
                        </a:spcAft>
                        <a:buNone/>
                      </a:pPr>
                      <a:r>
                        <a:rPr lang="en-US" sz="1600" b="1" kern="100">
                          <a:solidFill>
                            <a:schemeClr val="tx1">
                              <a:lumMod val="75000"/>
                              <a:lumOff val="25000"/>
                            </a:schemeClr>
                          </a:solidFill>
                          <a:effectLst/>
                        </a:rPr>
                        <a:t>Domain</a:t>
                      </a:r>
                      <a:endParaRPr lang="en-US" sz="1600" b="1" kern="1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96823" marR="295234" marT="98411" marB="98411" anchor="ctr">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marL="0" marR="0">
                        <a:lnSpc>
                          <a:spcPct val="115000"/>
                        </a:lnSpc>
                        <a:spcAft>
                          <a:spcPts val="800"/>
                        </a:spcAft>
                        <a:buNone/>
                      </a:pPr>
                      <a:r>
                        <a:rPr lang="en-US" sz="1600" b="1" kern="100">
                          <a:solidFill>
                            <a:schemeClr val="tx1">
                              <a:lumMod val="75000"/>
                              <a:lumOff val="25000"/>
                            </a:schemeClr>
                          </a:solidFill>
                          <a:effectLst/>
                        </a:rPr>
                        <a:t>Factor</a:t>
                      </a:r>
                      <a:endParaRPr lang="en-US" sz="1600" b="1" kern="1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96823" marR="10251" marT="98411" marB="98411" anchor="ctr">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marL="0" marR="0">
                        <a:lnSpc>
                          <a:spcPct val="115000"/>
                        </a:lnSpc>
                        <a:spcAft>
                          <a:spcPts val="800"/>
                        </a:spcAft>
                        <a:buNone/>
                      </a:pPr>
                      <a:r>
                        <a:rPr lang="en-US" sz="1600" b="1" kern="100">
                          <a:solidFill>
                            <a:schemeClr val="tx1">
                              <a:lumMod val="75000"/>
                              <a:lumOff val="25000"/>
                            </a:schemeClr>
                          </a:solidFill>
                          <a:effectLst/>
                        </a:rPr>
                        <a:t>Meaning</a:t>
                      </a:r>
                      <a:endParaRPr lang="en-US" sz="1600" b="1" kern="1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96823" marR="10251" marT="98411" marB="98411" anchor="ctr">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marL="0" marR="0">
                        <a:lnSpc>
                          <a:spcPct val="115000"/>
                        </a:lnSpc>
                        <a:spcAft>
                          <a:spcPts val="800"/>
                        </a:spcAft>
                        <a:buNone/>
                      </a:pPr>
                      <a:r>
                        <a:rPr lang="en-US" sz="1600" b="1" kern="100">
                          <a:solidFill>
                            <a:schemeClr val="tx1">
                              <a:lumMod val="75000"/>
                              <a:lumOff val="25000"/>
                            </a:schemeClr>
                          </a:solidFill>
                          <a:effectLst/>
                        </a:rPr>
                        <a:t>Key contrast</a:t>
                      </a:r>
                      <a:endParaRPr lang="en-US" sz="1600" b="1" kern="1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96823" marR="10251" marT="98411" marB="98411" anchor="ctr">
                    <a:lnL w="12700" cmpd="sng">
                      <a:noFill/>
                      <a:prstDash val="solid"/>
                    </a:lnL>
                    <a:lnR w="12700" cmpd="sng">
                      <a:noFill/>
                      <a:prstDash val="solid"/>
                    </a:lnR>
                    <a:lnT w="12700" cmpd="sng">
                      <a:noFill/>
                      <a:prstDash val="solid"/>
                    </a:lnT>
                    <a:lnB w="9525" cap="flat" cmpd="sng" algn="ctr">
                      <a:solidFill>
                        <a:srgbClr val="D8DCDC"/>
                      </a:solidFill>
                      <a:prstDash val="solid"/>
                    </a:lnB>
                    <a:noFill/>
                  </a:tcPr>
                </a:tc>
                <a:extLst>
                  <a:ext uri="{0D108BD9-81ED-4DB2-BD59-A6C34878D82A}">
                    <a16:rowId xmlns:a16="http://schemas.microsoft.com/office/drawing/2014/main" val="2297993968"/>
                  </a:ext>
                </a:extLst>
              </a:tr>
              <a:tr h="1632672">
                <a:tc>
                  <a:txBody>
                    <a:bodyPr/>
                    <a:lstStyle/>
                    <a:p>
                      <a:pPr marL="0" marR="0" algn="r">
                        <a:lnSpc>
                          <a:spcPct val="115000"/>
                        </a:lnSpc>
                        <a:spcAft>
                          <a:spcPts val="800"/>
                        </a:spcAft>
                        <a:buNone/>
                      </a:pPr>
                      <a:r>
                        <a:rPr lang="en-US" sz="1600" b="1" kern="100">
                          <a:solidFill>
                            <a:schemeClr val="tx1">
                              <a:lumMod val="75000"/>
                              <a:lumOff val="25000"/>
                            </a:schemeClr>
                          </a:solidFill>
                          <a:effectLst/>
                        </a:rPr>
                        <a:t>Dreams</a:t>
                      </a:r>
                      <a:endParaRPr lang="en-US" sz="1600" b="1" kern="1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96823" marR="295234" marT="98411" marB="98411" anchor="ctr">
                    <a:lnL w="12700" cmpd="sng">
                      <a:noFill/>
                      <a:prstDash val="solid"/>
                    </a:lnL>
                    <a:lnR w="9525" cap="flat" cmpd="sng" algn="ctr">
                      <a:solidFill>
                        <a:srgbClr val="D8DCDC"/>
                      </a:solidFill>
                      <a:prstDash val="solid"/>
                    </a:lnR>
                    <a:lnT w="9525" cap="flat" cmpd="sng" algn="ctr">
                      <a:solidFill>
                        <a:srgbClr val="D8DCDC"/>
                      </a:solidFill>
                      <a:prstDash val="solid"/>
                    </a:lnT>
                    <a:lnB w="12700" cmpd="sng">
                      <a:noFill/>
                      <a:prstDash val="solid"/>
                    </a:lnB>
                    <a:noFill/>
                  </a:tcPr>
                </a:tc>
                <a:tc>
                  <a:txBody>
                    <a:bodyPr/>
                    <a:lstStyle/>
                    <a:p>
                      <a:pPr marL="0" marR="0">
                        <a:lnSpc>
                          <a:spcPct val="115000"/>
                        </a:lnSpc>
                        <a:spcAft>
                          <a:spcPts val="800"/>
                        </a:spcAft>
                        <a:buNone/>
                      </a:pPr>
                      <a:r>
                        <a:rPr lang="en-US" sz="1600" kern="100">
                          <a:solidFill>
                            <a:schemeClr val="tx1">
                              <a:lumMod val="75000"/>
                              <a:lumOff val="25000"/>
                            </a:schemeClr>
                          </a:solidFill>
                          <a:effectLst/>
                        </a:rPr>
                        <a:t>2 dream ntmare emo, 5 dr presen, 12 dr lucid</a:t>
                      </a:r>
                      <a:endParaRPr lang="en-US" sz="1600" kern="1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96823" marR="10251" marT="98411" marB="98411"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nSpc>
                          <a:spcPct val="115000"/>
                        </a:lnSpc>
                        <a:spcAft>
                          <a:spcPts val="800"/>
                        </a:spcAft>
                        <a:buNone/>
                      </a:pPr>
                      <a:r>
                        <a:rPr lang="en-US" sz="1600" kern="100">
                          <a:solidFill>
                            <a:schemeClr val="tx1">
                              <a:lumMod val="75000"/>
                              <a:lumOff val="25000"/>
                            </a:schemeClr>
                          </a:solidFill>
                          <a:effectLst/>
                        </a:rPr>
                        <a:t>Affectively charged, embodied, occasionally metacognitively aware states.</a:t>
                      </a:r>
                      <a:endParaRPr lang="en-US" sz="1600" kern="1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96823" marR="10251" marT="98411" marB="98411"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nSpc>
                          <a:spcPct val="115000"/>
                        </a:lnSpc>
                        <a:spcAft>
                          <a:spcPts val="800"/>
                        </a:spcAft>
                        <a:buNone/>
                      </a:pPr>
                      <a:r>
                        <a:rPr lang="en-US" sz="1600" kern="100">
                          <a:solidFill>
                            <a:schemeClr val="tx1">
                              <a:lumMod val="75000"/>
                              <a:lumOff val="25000"/>
                            </a:schemeClr>
                          </a:solidFill>
                          <a:effectLst/>
                        </a:rPr>
                        <a:t>Emotional immediacy and felt presence.</a:t>
                      </a:r>
                      <a:endParaRPr lang="en-US" sz="1600" kern="1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96823" marR="10251" marT="98411" marB="98411"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2148170282"/>
                  </a:ext>
                </a:extLst>
              </a:tr>
              <a:tr h="1632672">
                <a:tc>
                  <a:txBody>
                    <a:bodyPr/>
                    <a:lstStyle/>
                    <a:p>
                      <a:pPr marL="0" marR="0" algn="r">
                        <a:lnSpc>
                          <a:spcPct val="115000"/>
                        </a:lnSpc>
                        <a:spcAft>
                          <a:spcPts val="800"/>
                        </a:spcAft>
                        <a:buNone/>
                      </a:pPr>
                      <a:r>
                        <a:rPr lang="en-US" sz="1600" b="1" kern="100">
                          <a:solidFill>
                            <a:schemeClr val="tx1">
                              <a:lumMod val="75000"/>
                              <a:lumOff val="25000"/>
                            </a:schemeClr>
                          </a:solidFill>
                          <a:effectLst/>
                        </a:rPr>
                        <a:t>Fantasies</a:t>
                      </a:r>
                      <a:endParaRPr lang="en-US" sz="1600" b="1" kern="1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96823" marR="295234" marT="98411" marB="98411" anchor="ctr">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marL="0" marR="0">
                        <a:lnSpc>
                          <a:spcPct val="115000"/>
                        </a:lnSpc>
                        <a:spcAft>
                          <a:spcPts val="800"/>
                        </a:spcAft>
                        <a:buNone/>
                      </a:pPr>
                      <a:r>
                        <a:rPr lang="en-US" sz="1600" kern="100">
                          <a:solidFill>
                            <a:schemeClr val="tx1">
                              <a:lumMod val="75000"/>
                              <a:lumOff val="25000"/>
                            </a:schemeClr>
                          </a:solidFill>
                          <a:effectLst/>
                        </a:rPr>
                        <a:t>3 fan ntmare emo, 4 fan presen, 7 fan 3rdper, 8 fan lucid</a:t>
                      </a:r>
                      <a:endParaRPr lang="en-US" sz="1600" kern="1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96823" marR="10251" marT="98411" marB="98411" anchor="ctr">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tc>
                  <a:txBody>
                    <a:bodyPr/>
                    <a:lstStyle/>
                    <a:p>
                      <a:pPr marL="0" marR="0">
                        <a:lnSpc>
                          <a:spcPct val="115000"/>
                        </a:lnSpc>
                        <a:spcAft>
                          <a:spcPts val="800"/>
                        </a:spcAft>
                        <a:buNone/>
                      </a:pPr>
                      <a:r>
                        <a:rPr lang="en-US" sz="1600" kern="100">
                          <a:solidFill>
                            <a:schemeClr val="tx1">
                              <a:lumMod val="75000"/>
                              <a:lumOff val="25000"/>
                            </a:schemeClr>
                          </a:solidFill>
                          <a:effectLst/>
                        </a:rPr>
                        <a:t>Controlled, often third-person, representational elaborations.</a:t>
                      </a:r>
                      <a:endParaRPr lang="en-US" sz="1600" kern="1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96823" marR="10251" marT="98411" marB="98411"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tc>
                  <a:txBody>
                    <a:bodyPr/>
                    <a:lstStyle/>
                    <a:p>
                      <a:pPr marL="0" marR="0">
                        <a:lnSpc>
                          <a:spcPct val="115000"/>
                        </a:lnSpc>
                        <a:spcAft>
                          <a:spcPts val="800"/>
                        </a:spcAft>
                        <a:buNone/>
                      </a:pPr>
                      <a:r>
                        <a:rPr lang="en-US" sz="1600" kern="100">
                          <a:solidFill>
                            <a:schemeClr val="tx1">
                              <a:lumMod val="75000"/>
                              <a:lumOff val="25000"/>
                            </a:schemeClr>
                          </a:solidFill>
                          <a:effectLst/>
                        </a:rPr>
                        <a:t>Observational stance and volition.</a:t>
                      </a:r>
                      <a:endParaRPr lang="en-US" sz="1600" kern="1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96823" marR="10251" marT="98411" marB="98411"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extLst>
                  <a:ext uri="{0D108BD9-81ED-4DB2-BD59-A6C34878D82A}">
                    <a16:rowId xmlns:a16="http://schemas.microsoft.com/office/drawing/2014/main" val="1488251353"/>
                  </a:ext>
                </a:extLst>
              </a:tr>
            </a:tbl>
          </a:graphicData>
        </a:graphic>
      </p:graphicFrame>
      <p:sp>
        <p:nvSpPr>
          <p:cNvPr id="6" name="TextBox 5">
            <a:extLst>
              <a:ext uri="{FF2B5EF4-FFF2-40B4-BE49-F238E27FC236}">
                <a16:creationId xmlns:a16="http://schemas.microsoft.com/office/drawing/2014/main" id="{44DA6C4D-C618-9406-1DEC-DC2E985AE17B}"/>
              </a:ext>
            </a:extLst>
          </p:cNvPr>
          <p:cNvSpPr txBox="1"/>
          <p:nvPr/>
        </p:nvSpPr>
        <p:spPr>
          <a:xfrm>
            <a:off x="2640330" y="5467004"/>
            <a:ext cx="8458200" cy="1234440"/>
          </a:xfrm>
          <a:prstGeom prst="rect">
            <a:avLst/>
          </a:prstGeom>
          <a:noFill/>
        </p:spPr>
        <p:txBody>
          <a:bodyPr wrap="square">
            <a:spAutoFit/>
          </a:bodyPr>
          <a:lstStyle/>
          <a:p>
            <a:pPr marL="0" marR="0">
              <a:lnSpc>
                <a:spcPct val="115000"/>
              </a:lnSpc>
              <a:spcAft>
                <a:spcPts val="800"/>
              </a:spcAft>
              <a:buNone/>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Interpretation: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These seven content-driven factors capture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differentiation of ego stance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Dreams: immersive, affect-laden, symbolic.</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Fantasies: reflective, representational, consciously modulated.</a:t>
            </a:r>
          </a:p>
        </p:txBody>
      </p:sp>
    </p:spTree>
    <p:extLst>
      <p:ext uri="{BB962C8B-B14F-4D97-AF65-F5344CB8AC3E}">
        <p14:creationId xmlns:p14="http://schemas.microsoft.com/office/powerpoint/2010/main" val="4208158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8084112-59BC-0EF1-DC63-22B2128B0340}"/>
              </a:ext>
            </a:extLst>
          </p:cNvPr>
          <p:cNvSpPr>
            <a:spLocks noGrp="1"/>
          </p:cNvSpPr>
          <p:nvPr>
            <p:ph type="title"/>
          </p:nvPr>
        </p:nvSpPr>
        <p:spPr>
          <a:xfrm>
            <a:off x="6657715" y="467271"/>
            <a:ext cx="4195674" cy="2052522"/>
          </a:xfrm>
        </p:spPr>
        <p:txBody>
          <a:bodyPr anchor="b">
            <a:normAutofit fontScale="90000"/>
          </a:bodyPr>
          <a:lstStyle/>
          <a:p>
            <a:r>
              <a:rPr lang="en-US" sz="6000" b="1" dirty="0"/>
              <a:t>Discussion: Implications</a:t>
            </a:r>
            <a:endParaRPr lang="en-US" sz="5600" dirty="0"/>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298129F-383C-C78C-E41F-A466157F0887}"/>
              </a:ext>
            </a:extLst>
          </p:cNvPr>
          <p:cNvPicPr>
            <a:picLocks noChangeAspect="1"/>
          </p:cNvPicPr>
          <p:nvPr/>
        </p:nvPicPr>
        <p:blipFill>
          <a:blip r:embed="rId2"/>
          <a:srcRect t="1000" r="-3" b="-3"/>
          <a:stretch>
            <a:fillRect/>
          </a:stretch>
        </p:blipFill>
        <p:spPr>
          <a:xfrm>
            <a:off x="505418" y="554151"/>
            <a:ext cx="5156827"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55E62960-7048-06D4-E7BF-2E8968F30285}"/>
              </a:ext>
            </a:extLst>
          </p:cNvPr>
          <p:cNvSpPr>
            <a:spLocks noGrp="1"/>
          </p:cNvSpPr>
          <p:nvPr>
            <p:ph idx="1"/>
          </p:nvPr>
        </p:nvSpPr>
        <p:spPr>
          <a:xfrm>
            <a:off x="5733385" y="2845978"/>
            <a:ext cx="5742188" cy="2784264"/>
          </a:xfrm>
          <a:solidFill>
            <a:schemeClr val="bg1"/>
          </a:solidFill>
        </p:spPr>
        <p:txBody>
          <a:bodyPr anchor="t">
            <a:normAutofit lnSpcReduction="10000"/>
          </a:bodyPr>
          <a:lstStyle/>
          <a:p>
            <a:r>
              <a:rPr lang="en-US" dirty="0"/>
              <a:t>The present findings contribute to an emerging refinement of the continuity hypothesis </a:t>
            </a:r>
          </a:p>
          <a:p>
            <a:r>
              <a:rPr lang="en-US" dirty="0"/>
              <a:t>Empirically demonstrating a dissociation between process and content in waking–dream relationships</a:t>
            </a:r>
            <a:endParaRPr lang="en-US" sz="2000" dirty="0">
              <a:solidFill>
                <a:schemeClr val="tx1">
                  <a:alpha val="80000"/>
                </a:schemeClr>
              </a:solidFill>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D41E4012-F32A-E779-BE53-A77D500CBDE5}"/>
              </a:ext>
            </a:extLst>
          </p:cNvPr>
          <p:cNvSpPr/>
          <p:nvPr/>
        </p:nvSpPr>
        <p:spPr>
          <a:xfrm>
            <a:off x="5287108" y="5775082"/>
            <a:ext cx="556867" cy="41470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A7E97E2-636B-47C6-A00F-591E908C3E24}"/>
              </a:ext>
            </a:extLst>
          </p:cNvPr>
          <p:cNvPicPr>
            <a:picLocks noChangeAspect="1"/>
          </p:cNvPicPr>
          <p:nvPr/>
        </p:nvPicPr>
        <p:blipFill>
          <a:blip r:embed="rId3"/>
          <a:stretch>
            <a:fillRect/>
          </a:stretch>
        </p:blipFill>
        <p:spPr>
          <a:xfrm>
            <a:off x="771164" y="575489"/>
            <a:ext cx="579170" cy="432854"/>
          </a:xfrm>
          <a:prstGeom prst="rect">
            <a:avLst/>
          </a:prstGeom>
        </p:spPr>
      </p:pic>
      <p:sp>
        <p:nvSpPr>
          <p:cNvPr id="8" name="Rectangle 7">
            <a:extLst>
              <a:ext uri="{FF2B5EF4-FFF2-40B4-BE49-F238E27FC236}">
                <a16:creationId xmlns:a16="http://schemas.microsoft.com/office/drawing/2014/main" id="{7F634817-D25E-0504-453B-25EC88C30428}"/>
              </a:ext>
            </a:extLst>
          </p:cNvPr>
          <p:cNvSpPr/>
          <p:nvPr/>
        </p:nvSpPr>
        <p:spPr>
          <a:xfrm>
            <a:off x="102509" y="1355344"/>
            <a:ext cx="556867" cy="41470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7054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EA3E0-D985-8F6A-0D49-3DA9088574D5}"/>
              </a:ext>
            </a:extLst>
          </p:cNvPr>
          <p:cNvSpPr>
            <a:spLocks noGrp="1"/>
          </p:cNvSpPr>
          <p:nvPr>
            <p:ph type="title"/>
          </p:nvPr>
        </p:nvSpPr>
        <p:spPr/>
        <p:txBody>
          <a:bodyPr/>
          <a:lstStyle/>
          <a:p>
            <a:r>
              <a:rPr lang="en-US" b="1" dirty="0"/>
              <a:t>Limitations and Future Directions</a:t>
            </a:r>
            <a:endParaRPr lang="en-US" dirty="0"/>
          </a:p>
        </p:txBody>
      </p:sp>
      <p:sp>
        <p:nvSpPr>
          <p:cNvPr id="3" name="Content Placeholder 2">
            <a:extLst>
              <a:ext uri="{FF2B5EF4-FFF2-40B4-BE49-F238E27FC236}">
                <a16:creationId xmlns:a16="http://schemas.microsoft.com/office/drawing/2014/main" id="{9851DD64-31A6-0F63-12E4-970F6628E817}"/>
              </a:ext>
            </a:extLst>
          </p:cNvPr>
          <p:cNvSpPr>
            <a:spLocks noGrp="1"/>
          </p:cNvSpPr>
          <p:nvPr>
            <p:ph idx="1"/>
          </p:nvPr>
        </p:nvSpPr>
        <p:spPr/>
        <p:txBody>
          <a:bodyPr/>
          <a:lstStyle/>
          <a:p>
            <a:r>
              <a:rPr lang="en-US" dirty="0"/>
              <a:t>Although the present analyses illuminate meaningful process–content distinctions, several limitations should be noted. </a:t>
            </a:r>
          </a:p>
          <a:p>
            <a:r>
              <a:rPr lang="en-US" dirty="0"/>
              <a:t>The dream and fantasy data were obtained </a:t>
            </a:r>
            <a:r>
              <a:rPr lang="en-US" b="1" dirty="0"/>
              <a:t>within the same survey session</a:t>
            </a:r>
            <a:r>
              <a:rPr lang="en-US" dirty="0"/>
              <a:t>, so contextual differences in administration are unlikely to explain the lack of content correspondence. </a:t>
            </a:r>
          </a:p>
          <a:p>
            <a:r>
              <a:rPr lang="en-US" dirty="0"/>
              <a:t>However, because participants always described a dream before a fantasy, order effects cannot be ruled out.</a:t>
            </a:r>
          </a:p>
        </p:txBody>
      </p:sp>
    </p:spTree>
    <p:extLst>
      <p:ext uri="{BB962C8B-B14F-4D97-AF65-F5344CB8AC3E}">
        <p14:creationId xmlns:p14="http://schemas.microsoft.com/office/powerpoint/2010/main" val="1876219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76D92-D02A-958A-E58E-931F792CDD37}"/>
              </a:ext>
            </a:extLst>
          </p:cNvPr>
          <p:cNvSpPr>
            <a:spLocks noGrp="1"/>
          </p:cNvSpPr>
          <p:nvPr>
            <p:ph type="title"/>
          </p:nvPr>
        </p:nvSpPr>
        <p:spPr/>
        <p:txBody>
          <a:bodyPr/>
          <a:lstStyle/>
          <a:p>
            <a:r>
              <a:rPr lang="en-US" b="1" dirty="0"/>
              <a:t>Concluding Summary of Self-Report Data</a:t>
            </a:r>
            <a:endParaRPr lang="en-US" dirty="0"/>
          </a:p>
        </p:txBody>
      </p:sp>
      <p:sp>
        <p:nvSpPr>
          <p:cNvPr id="3" name="Content Placeholder 2">
            <a:extLst>
              <a:ext uri="{FF2B5EF4-FFF2-40B4-BE49-F238E27FC236}">
                <a16:creationId xmlns:a16="http://schemas.microsoft.com/office/drawing/2014/main" id="{0329E45E-BB63-597B-24F3-A786641A17F8}"/>
              </a:ext>
            </a:extLst>
          </p:cNvPr>
          <p:cNvSpPr>
            <a:spLocks noGrp="1"/>
          </p:cNvSpPr>
          <p:nvPr>
            <p:ph idx="1"/>
          </p:nvPr>
        </p:nvSpPr>
        <p:spPr>
          <a:xfrm>
            <a:off x="838200" y="1460500"/>
            <a:ext cx="10515600" cy="5032375"/>
          </a:xfrm>
        </p:spPr>
        <p:txBody>
          <a:bodyPr>
            <a:normAutofit fontScale="85000" lnSpcReduction="20000"/>
          </a:bodyPr>
          <a:lstStyle/>
          <a:p>
            <a:r>
              <a:rPr lang="en-US" dirty="0"/>
              <a:t>Taken together, the findings demonstrate that continuity between waking fantasy and dreaming cannot be assumed at the level of shared content, even when both </a:t>
            </a:r>
            <a:r>
              <a:rPr lang="en-US" dirty="0" err="1"/>
              <a:t>mentations</a:t>
            </a:r>
            <a:r>
              <a:rPr lang="en-US" dirty="0"/>
              <a:t> explicitly involve media themes. </a:t>
            </a:r>
          </a:p>
          <a:p>
            <a:r>
              <a:rPr lang="en-US" dirty="0"/>
              <a:t>Instead, continuity emerges in the underlying structure and self-referential framing of experience—how participants report, elaborate, and integrate imaginative events across states of consciousness. </a:t>
            </a:r>
          </a:p>
          <a:p>
            <a:r>
              <a:rPr lang="en-US" dirty="0"/>
              <a:t>By distinguishing between process and content, this study refines the continuity hypothesis to reflect a dual reality of imaginative life: a stable scaffolding of cognitive and expressive habits that persist across wake and sleep, and a shifting symbolic language that transforms when ego control relaxes. </a:t>
            </a:r>
          </a:p>
          <a:p>
            <a:r>
              <a:rPr lang="en-US" dirty="0"/>
              <a:t>Dreams thus appear less as replicas of waking fantasy than as autonomous reworkings of its motifs, translating personal media imagery into new configurations of meaning. </a:t>
            </a:r>
          </a:p>
          <a:p>
            <a:r>
              <a:rPr lang="en-US" dirty="0"/>
              <a:t>These results invite further exploration of how contemporary media environments interact with imagination in both waking and dreaming states, and how these interactions reveal the evolving ecology of the modern mind.</a:t>
            </a:r>
          </a:p>
          <a:p>
            <a:endParaRPr lang="en-US" dirty="0"/>
          </a:p>
        </p:txBody>
      </p:sp>
    </p:spTree>
    <p:extLst>
      <p:ext uri="{BB962C8B-B14F-4D97-AF65-F5344CB8AC3E}">
        <p14:creationId xmlns:p14="http://schemas.microsoft.com/office/powerpoint/2010/main" val="2520072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96EF6FF-77BA-311D-1553-45348534A8F9}"/>
              </a:ext>
            </a:extLst>
          </p:cNvPr>
          <p:cNvSpPr txBox="1">
            <a:spLocks/>
          </p:cNvSpPr>
          <p:nvPr/>
        </p:nvSpPr>
        <p:spPr>
          <a:xfrm>
            <a:off x="4267200" y="1615736"/>
            <a:ext cx="4179570" cy="15247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THANK YOU</a:t>
            </a:r>
            <a:endParaRPr lang="en-US" dirty="0"/>
          </a:p>
        </p:txBody>
      </p:sp>
      <p:sp>
        <p:nvSpPr>
          <p:cNvPr id="5" name="Subtitle 2">
            <a:extLst>
              <a:ext uri="{FF2B5EF4-FFF2-40B4-BE49-F238E27FC236}">
                <a16:creationId xmlns:a16="http://schemas.microsoft.com/office/drawing/2014/main" id="{A2E5C4AD-FB3F-56E3-5DAC-F264A8FC478B}"/>
              </a:ext>
            </a:extLst>
          </p:cNvPr>
          <p:cNvSpPr txBox="1">
            <a:spLocks/>
          </p:cNvSpPr>
          <p:nvPr/>
        </p:nvSpPr>
        <p:spPr>
          <a:xfrm>
            <a:off x="4267200" y="3238103"/>
            <a:ext cx="4179570" cy="285018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Slides at: Jaynegackenbach.ca</a:t>
            </a:r>
          </a:p>
          <a:p>
            <a:r>
              <a:rPr lang="en-US"/>
              <a:t>Email: jgackenb@yahoo.com</a:t>
            </a:r>
            <a:endParaRPr lang="en-US" dirty="0"/>
          </a:p>
        </p:txBody>
      </p:sp>
    </p:spTree>
    <p:extLst>
      <p:ext uri="{BB962C8B-B14F-4D97-AF65-F5344CB8AC3E}">
        <p14:creationId xmlns:p14="http://schemas.microsoft.com/office/powerpoint/2010/main" val="15874742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306</TotalTime>
  <Words>1469</Words>
  <Application>Microsoft Office PowerPoint</Application>
  <PresentationFormat>Widescreen</PresentationFormat>
  <Paragraphs>202</Paragraphs>
  <Slides>15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Aptos Display</vt:lpstr>
      <vt:lpstr>Arial</vt:lpstr>
      <vt:lpstr>Calibri</vt:lpstr>
      <vt:lpstr>Symbol</vt:lpstr>
      <vt:lpstr>Office Theme</vt:lpstr>
      <vt:lpstr>Nighttime Dreams and Waking Fantasies about Media: Similarities and Differences</vt:lpstr>
      <vt:lpstr>Background</vt:lpstr>
      <vt:lpstr>Gap</vt:lpstr>
      <vt:lpstr>methods</vt:lpstr>
      <vt:lpstr>Questionnaires (brief types and in this order)</vt:lpstr>
      <vt:lpstr>Demographics of Respondents</vt:lpstr>
      <vt:lpstr>Factor analysis on 38 self report questions about media dreams and media fantasies</vt:lpstr>
      <vt:lpstr>Factors which emerged</vt:lpstr>
      <vt:lpstr>Interpretation</vt:lpstr>
      <vt:lpstr>Joint factors (dream + fantasy)</vt:lpstr>
      <vt:lpstr>Dream-specific vs. Fantasy-specific factors</vt:lpstr>
      <vt:lpstr>Discussion: Implications</vt:lpstr>
      <vt:lpstr>Limitations and Future Directions</vt:lpstr>
      <vt:lpstr>Concluding Summary of Self-Report Data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Jayne Gackenbach Snyder</dc:creator>
  <cp:lastModifiedBy>Dr. Jayne Gackenbach Snyder</cp:lastModifiedBy>
  <cp:revision>12</cp:revision>
  <dcterms:created xsi:type="dcterms:W3CDTF">2026-05-31T16:00:24Z</dcterms:created>
  <dcterms:modified xsi:type="dcterms:W3CDTF">2026-06-09T14:43:45Z</dcterms:modified>
</cp:coreProperties>
</file>