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4"/>
  </p:sldMasterIdLst>
  <p:notesMasterIdLst>
    <p:notesMasterId r:id="rId24"/>
  </p:notesMasterIdLst>
  <p:handoutMasterIdLst>
    <p:handoutMasterId r:id="rId25"/>
  </p:handoutMasterIdLst>
  <p:sldIdLst>
    <p:sldId id="1497" r:id="rId5"/>
    <p:sldId id="1498" r:id="rId6"/>
    <p:sldId id="1499" r:id="rId7"/>
    <p:sldId id="1514" r:id="rId8"/>
    <p:sldId id="1500" r:id="rId9"/>
    <p:sldId id="1502" r:id="rId10"/>
    <p:sldId id="1501" r:id="rId11"/>
    <p:sldId id="1503" r:id="rId12"/>
    <p:sldId id="1504" r:id="rId13"/>
    <p:sldId id="1505" r:id="rId14"/>
    <p:sldId id="1511" r:id="rId15"/>
    <p:sldId id="1510" r:id="rId16"/>
    <p:sldId id="1509" r:id="rId17"/>
    <p:sldId id="1506" r:id="rId18"/>
    <p:sldId id="1507" r:id="rId19"/>
    <p:sldId id="1512" r:id="rId20"/>
    <p:sldId id="1513" r:id="rId21"/>
    <p:sldId id="1508"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529" autoAdjust="0"/>
  </p:normalViewPr>
  <p:slideViewPr>
    <p:cSldViewPr snapToGrid="0">
      <p:cViewPr varScale="1">
        <p:scale>
          <a:sx n="65" d="100"/>
          <a:sy n="65" d="100"/>
        </p:scale>
        <p:origin x="1286" y="58"/>
      </p:cViewPr>
      <p:guideLst/>
    </p:cSldViewPr>
  </p:slideViewPr>
  <p:notesTextViewPr>
    <p:cViewPr>
      <p:scale>
        <a:sx n="1" d="1"/>
        <a:sy n="1" d="1"/>
      </p:scale>
      <p:origin x="0" y="0"/>
    </p:cViewPr>
  </p:notesTextViewPr>
  <p:sorterViewPr>
    <p:cViewPr varScale="1">
      <p:scale>
        <a:sx n="1" d="1"/>
        <a:sy n="1" d="1"/>
      </p:scale>
      <p:origin x="0" y="-139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90ED1D-011A-4B0F-8B07-F85EDAA6EC7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A1D2965-7CF2-4DC0-BEE7-83853152C1F5}">
      <dgm:prSet/>
      <dgm:spPr/>
      <dgm:t>
        <a:bodyPr/>
        <a:lstStyle/>
        <a:p>
          <a:r>
            <a:rPr lang="en-US" dirty="0"/>
            <a:t>Using ChatGPT has made it possible for me to continue with research after retirement when I no longer had student aides</a:t>
          </a:r>
        </a:p>
      </dgm:t>
    </dgm:pt>
    <dgm:pt modelId="{494C3691-D58F-4B19-A9B8-9B026CE05913}" type="parTrans" cxnId="{88215337-6619-4FF4-B116-4C1A9544D033}">
      <dgm:prSet/>
      <dgm:spPr/>
      <dgm:t>
        <a:bodyPr/>
        <a:lstStyle/>
        <a:p>
          <a:endParaRPr lang="en-US"/>
        </a:p>
      </dgm:t>
    </dgm:pt>
    <dgm:pt modelId="{F603852C-65F4-49B2-8FB7-BFAFDD1C03CC}" type="sibTrans" cxnId="{88215337-6619-4FF4-B116-4C1A9544D033}">
      <dgm:prSet/>
      <dgm:spPr/>
      <dgm:t>
        <a:bodyPr/>
        <a:lstStyle/>
        <a:p>
          <a:endParaRPr lang="en-US"/>
        </a:p>
      </dgm:t>
    </dgm:pt>
    <dgm:pt modelId="{CE6425B4-7521-44BD-9E3A-B45A71BD1D92}">
      <dgm:prSet/>
      <dgm:spPr/>
      <dgm:t>
        <a:bodyPr/>
        <a:lstStyle/>
        <a:p>
          <a:r>
            <a:rPr lang="en-US" dirty="0"/>
            <a:t>Initially I was so impressed when I really got into it as a research tool</a:t>
          </a:r>
        </a:p>
      </dgm:t>
    </dgm:pt>
    <dgm:pt modelId="{FF721436-8183-4380-B3D9-C30A16B25E61}" type="parTrans" cxnId="{402CB295-0010-48B6-9457-B8B44696A2E3}">
      <dgm:prSet/>
      <dgm:spPr/>
      <dgm:t>
        <a:bodyPr/>
        <a:lstStyle/>
        <a:p>
          <a:endParaRPr lang="en-US"/>
        </a:p>
      </dgm:t>
    </dgm:pt>
    <dgm:pt modelId="{84465778-EDEC-4F12-9297-4DED9874BD07}" type="sibTrans" cxnId="{402CB295-0010-48B6-9457-B8B44696A2E3}">
      <dgm:prSet/>
      <dgm:spPr/>
      <dgm:t>
        <a:bodyPr/>
        <a:lstStyle/>
        <a:p>
          <a:endParaRPr lang="en-US"/>
        </a:p>
      </dgm:t>
    </dgm:pt>
    <dgm:pt modelId="{B8E45248-01F1-4CE4-8C82-0EFA113B78F4}">
      <dgm:prSet/>
      <dgm:spPr/>
      <dgm:t>
        <a:bodyPr/>
        <a:lstStyle/>
        <a:p>
          <a:r>
            <a:rPr lang="en-US"/>
            <a:t>Over time I learned its limits</a:t>
          </a:r>
        </a:p>
      </dgm:t>
    </dgm:pt>
    <dgm:pt modelId="{AB91B8D5-A956-44E7-8FAD-5EDA8A52C139}" type="parTrans" cxnId="{B79FA1C9-A12F-4B31-9734-483FAF82BD9B}">
      <dgm:prSet/>
      <dgm:spPr/>
      <dgm:t>
        <a:bodyPr/>
        <a:lstStyle/>
        <a:p>
          <a:endParaRPr lang="en-US"/>
        </a:p>
      </dgm:t>
    </dgm:pt>
    <dgm:pt modelId="{D7741F77-8549-4E11-8126-05B56044F034}" type="sibTrans" cxnId="{B79FA1C9-A12F-4B31-9734-483FAF82BD9B}">
      <dgm:prSet/>
      <dgm:spPr/>
      <dgm:t>
        <a:bodyPr/>
        <a:lstStyle/>
        <a:p>
          <a:endParaRPr lang="en-US"/>
        </a:p>
      </dgm:t>
    </dgm:pt>
    <dgm:pt modelId="{2D8B0FDB-28B9-4BA7-9BC3-90C27947D6F4}" type="pres">
      <dgm:prSet presAssocID="{ED90ED1D-011A-4B0F-8B07-F85EDAA6EC7C}" presName="root" presStyleCnt="0">
        <dgm:presLayoutVars>
          <dgm:dir/>
          <dgm:resizeHandles val="exact"/>
        </dgm:presLayoutVars>
      </dgm:prSet>
      <dgm:spPr/>
    </dgm:pt>
    <dgm:pt modelId="{D8AC6C51-FF72-4F23-B2A9-103398911444}" type="pres">
      <dgm:prSet presAssocID="{BA1D2965-7CF2-4DC0-BEE7-83853152C1F5}" presName="compNode" presStyleCnt="0"/>
      <dgm:spPr/>
    </dgm:pt>
    <dgm:pt modelId="{33844B49-AD2F-48D7-88BA-8759AF73A18C}" type="pres">
      <dgm:prSet presAssocID="{BA1D2965-7CF2-4DC0-BEE7-83853152C1F5}" presName="bgRect" presStyleLbl="bgShp" presStyleIdx="0" presStyleCnt="3"/>
      <dgm:spPr/>
    </dgm:pt>
    <dgm:pt modelId="{20162C96-22B0-41A5-AFC1-BEEDE4D7CA05}" type="pres">
      <dgm:prSet presAssocID="{BA1D2965-7CF2-4DC0-BEE7-83853152C1F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B49E97C5-5486-491F-9962-3814713A360A}" type="pres">
      <dgm:prSet presAssocID="{BA1D2965-7CF2-4DC0-BEE7-83853152C1F5}" presName="spaceRect" presStyleCnt="0"/>
      <dgm:spPr/>
    </dgm:pt>
    <dgm:pt modelId="{77B9B826-75E0-4C51-B940-7AB6B11D0096}" type="pres">
      <dgm:prSet presAssocID="{BA1D2965-7CF2-4DC0-BEE7-83853152C1F5}" presName="parTx" presStyleLbl="revTx" presStyleIdx="0" presStyleCnt="3">
        <dgm:presLayoutVars>
          <dgm:chMax val="0"/>
          <dgm:chPref val="0"/>
        </dgm:presLayoutVars>
      </dgm:prSet>
      <dgm:spPr/>
    </dgm:pt>
    <dgm:pt modelId="{3F68E2E3-2F3E-4D0D-857E-76E44257D34A}" type="pres">
      <dgm:prSet presAssocID="{F603852C-65F4-49B2-8FB7-BFAFDD1C03CC}" presName="sibTrans" presStyleCnt="0"/>
      <dgm:spPr/>
    </dgm:pt>
    <dgm:pt modelId="{9DE32DC7-CC6C-49FE-9A77-1FE8A6C57200}" type="pres">
      <dgm:prSet presAssocID="{CE6425B4-7521-44BD-9E3A-B45A71BD1D92}" presName="compNode" presStyleCnt="0"/>
      <dgm:spPr/>
    </dgm:pt>
    <dgm:pt modelId="{F9AEA5AD-DCEE-48B8-BE4B-46861A8D7939}" type="pres">
      <dgm:prSet presAssocID="{CE6425B4-7521-44BD-9E3A-B45A71BD1D92}" presName="bgRect" presStyleLbl="bgShp" presStyleIdx="1" presStyleCnt="3"/>
      <dgm:spPr/>
    </dgm:pt>
    <dgm:pt modelId="{829DBA16-BD93-4363-906B-54857C3836EB}" type="pres">
      <dgm:prSet presAssocID="{CE6425B4-7521-44BD-9E3A-B45A71BD1D92}"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dozer"/>
        </a:ext>
      </dgm:extLst>
    </dgm:pt>
    <dgm:pt modelId="{083EA62B-4043-46E9-BDBE-78962E66ED43}" type="pres">
      <dgm:prSet presAssocID="{CE6425B4-7521-44BD-9E3A-B45A71BD1D92}" presName="spaceRect" presStyleCnt="0"/>
      <dgm:spPr/>
    </dgm:pt>
    <dgm:pt modelId="{B8A695C6-CFFE-4B65-9A80-6DEFB426022B}" type="pres">
      <dgm:prSet presAssocID="{CE6425B4-7521-44BD-9E3A-B45A71BD1D92}" presName="parTx" presStyleLbl="revTx" presStyleIdx="1" presStyleCnt="3">
        <dgm:presLayoutVars>
          <dgm:chMax val="0"/>
          <dgm:chPref val="0"/>
        </dgm:presLayoutVars>
      </dgm:prSet>
      <dgm:spPr/>
    </dgm:pt>
    <dgm:pt modelId="{2BD687D3-C169-43C8-A164-90EE7013D0A4}" type="pres">
      <dgm:prSet presAssocID="{84465778-EDEC-4F12-9297-4DED9874BD07}" presName="sibTrans" presStyleCnt="0"/>
      <dgm:spPr/>
    </dgm:pt>
    <dgm:pt modelId="{0D5417AB-A0C8-4EA4-8F31-F2978A799BFD}" type="pres">
      <dgm:prSet presAssocID="{B8E45248-01F1-4CE4-8C82-0EFA113B78F4}" presName="compNode" presStyleCnt="0"/>
      <dgm:spPr/>
    </dgm:pt>
    <dgm:pt modelId="{6830651A-DFB3-4263-86BA-1F5120D63FBD}" type="pres">
      <dgm:prSet presAssocID="{B8E45248-01F1-4CE4-8C82-0EFA113B78F4}" presName="bgRect" presStyleLbl="bgShp" presStyleIdx="2" presStyleCnt="3"/>
      <dgm:spPr/>
    </dgm:pt>
    <dgm:pt modelId="{20624F4A-25B3-4E32-8E48-662ABD9F92F1}" type="pres">
      <dgm:prSet presAssocID="{B8E45248-01F1-4CE4-8C82-0EFA113B78F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opwatch"/>
        </a:ext>
      </dgm:extLst>
    </dgm:pt>
    <dgm:pt modelId="{49807178-CEDA-4E82-BEB7-521B9526C7B7}" type="pres">
      <dgm:prSet presAssocID="{B8E45248-01F1-4CE4-8C82-0EFA113B78F4}" presName="spaceRect" presStyleCnt="0"/>
      <dgm:spPr/>
    </dgm:pt>
    <dgm:pt modelId="{D5F0E1C3-E264-41BD-B994-4FB85E5BCF77}" type="pres">
      <dgm:prSet presAssocID="{B8E45248-01F1-4CE4-8C82-0EFA113B78F4}" presName="parTx" presStyleLbl="revTx" presStyleIdx="2" presStyleCnt="3">
        <dgm:presLayoutVars>
          <dgm:chMax val="0"/>
          <dgm:chPref val="0"/>
        </dgm:presLayoutVars>
      </dgm:prSet>
      <dgm:spPr/>
    </dgm:pt>
  </dgm:ptLst>
  <dgm:cxnLst>
    <dgm:cxn modelId="{5719F707-0C9F-4DE9-815D-177B079DD3A4}" type="presOf" srcId="{BA1D2965-7CF2-4DC0-BEE7-83853152C1F5}" destId="{77B9B826-75E0-4C51-B940-7AB6B11D0096}" srcOrd="0" destOrd="0" presId="urn:microsoft.com/office/officeart/2018/2/layout/IconVerticalSolidList"/>
    <dgm:cxn modelId="{88215337-6619-4FF4-B116-4C1A9544D033}" srcId="{ED90ED1D-011A-4B0F-8B07-F85EDAA6EC7C}" destId="{BA1D2965-7CF2-4DC0-BEE7-83853152C1F5}" srcOrd="0" destOrd="0" parTransId="{494C3691-D58F-4B19-A9B8-9B026CE05913}" sibTransId="{F603852C-65F4-49B2-8FB7-BFAFDD1C03CC}"/>
    <dgm:cxn modelId="{3A92093B-48FE-4269-A2B9-99AF6C2CBCC6}" type="presOf" srcId="{CE6425B4-7521-44BD-9E3A-B45A71BD1D92}" destId="{B8A695C6-CFFE-4B65-9A80-6DEFB426022B}" srcOrd="0" destOrd="0" presId="urn:microsoft.com/office/officeart/2018/2/layout/IconVerticalSolidList"/>
    <dgm:cxn modelId="{402CB295-0010-48B6-9457-B8B44696A2E3}" srcId="{ED90ED1D-011A-4B0F-8B07-F85EDAA6EC7C}" destId="{CE6425B4-7521-44BD-9E3A-B45A71BD1D92}" srcOrd="1" destOrd="0" parTransId="{FF721436-8183-4380-B3D9-C30A16B25E61}" sibTransId="{84465778-EDEC-4F12-9297-4DED9874BD07}"/>
    <dgm:cxn modelId="{3F29A9C0-0895-4802-82D8-8C3099208EA6}" type="presOf" srcId="{ED90ED1D-011A-4B0F-8B07-F85EDAA6EC7C}" destId="{2D8B0FDB-28B9-4BA7-9BC3-90C27947D6F4}" srcOrd="0" destOrd="0" presId="urn:microsoft.com/office/officeart/2018/2/layout/IconVerticalSolidList"/>
    <dgm:cxn modelId="{B79FA1C9-A12F-4B31-9734-483FAF82BD9B}" srcId="{ED90ED1D-011A-4B0F-8B07-F85EDAA6EC7C}" destId="{B8E45248-01F1-4CE4-8C82-0EFA113B78F4}" srcOrd="2" destOrd="0" parTransId="{AB91B8D5-A956-44E7-8FAD-5EDA8A52C139}" sibTransId="{D7741F77-8549-4E11-8126-05B56044F034}"/>
    <dgm:cxn modelId="{F308E7D2-5AEE-4CD5-81E4-FC5354919B37}" type="presOf" srcId="{B8E45248-01F1-4CE4-8C82-0EFA113B78F4}" destId="{D5F0E1C3-E264-41BD-B994-4FB85E5BCF77}" srcOrd="0" destOrd="0" presId="urn:microsoft.com/office/officeart/2018/2/layout/IconVerticalSolidList"/>
    <dgm:cxn modelId="{B3AE8759-94EB-43AE-9E98-F02EFE6A13C7}" type="presParOf" srcId="{2D8B0FDB-28B9-4BA7-9BC3-90C27947D6F4}" destId="{D8AC6C51-FF72-4F23-B2A9-103398911444}" srcOrd="0" destOrd="0" presId="urn:microsoft.com/office/officeart/2018/2/layout/IconVerticalSolidList"/>
    <dgm:cxn modelId="{6447D24E-F001-4DB4-914B-0E9E892B4407}" type="presParOf" srcId="{D8AC6C51-FF72-4F23-B2A9-103398911444}" destId="{33844B49-AD2F-48D7-88BA-8759AF73A18C}" srcOrd="0" destOrd="0" presId="urn:microsoft.com/office/officeart/2018/2/layout/IconVerticalSolidList"/>
    <dgm:cxn modelId="{E0C674DE-AE87-40A2-A9F3-034B6D08A408}" type="presParOf" srcId="{D8AC6C51-FF72-4F23-B2A9-103398911444}" destId="{20162C96-22B0-41A5-AFC1-BEEDE4D7CA05}" srcOrd="1" destOrd="0" presId="urn:microsoft.com/office/officeart/2018/2/layout/IconVerticalSolidList"/>
    <dgm:cxn modelId="{3A9B0584-6042-4F13-9B48-425BB9CDE6ED}" type="presParOf" srcId="{D8AC6C51-FF72-4F23-B2A9-103398911444}" destId="{B49E97C5-5486-491F-9962-3814713A360A}" srcOrd="2" destOrd="0" presId="urn:microsoft.com/office/officeart/2018/2/layout/IconVerticalSolidList"/>
    <dgm:cxn modelId="{5DF09EF6-CF17-4221-96E2-426D6B338BAB}" type="presParOf" srcId="{D8AC6C51-FF72-4F23-B2A9-103398911444}" destId="{77B9B826-75E0-4C51-B940-7AB6B11D0096}" srcOrd="3" destOrd="0" presId="urn:microsoft.com/office/officeart/2018/2/layout/IconVerticalSolidList"/>
    <dgm:cxn modelId="{C14E1701-509F-4FB5-AC01-DEA461C8C9BE}" type="presParOf" srcId="{2D8B0FDB-28B9-4BA7-9BC3-90C27947D6F4}" destId="{3F68E2E3-2F3E-4D0D-857E-76E44257D34A}" srcOrd="1" destOrd="0" presId="urn:microsoft.com/office/officeart/2018/2/layout/IconVerticalSolidList"/>
    <dgm:cxn modelId="{CECBCBF0-E6A0-441D-BC19-BE8D473E4996}" type="presParOf" srcId="{2D8B0FDB-28B9-4BA7-9BC3-90C27947D6F4}" destId="{9DE32DC7-CC6C-49FE-9A77-1FE8A6C57200}" srcOrd="2" destOrd="0" presId="urn:microsoft.com/office/officeart/2018/2/layout/IconVerticalSolidList"/>
    <dgm:cxn modelId="{D1A36D1A-D968-4B5C-B421-ED12B688E8BF}" type="presParOf" srcId="{9DE32DC7-CC6C-49FE-9A77-1FE8A6C57200}" destId="{F9AEA5AD-DCEE-48B8-BE4B-46861A8D7939}" srcOrd="0" destOrd="0" presId="urn:microsoft.com/office/officeart/2018/2/layout/IconVerticalSolidList"/>
    <dgm:cxn modelId="{8025C88B-4580-435D-A96C-192AA3A5CE0E}" type="presParOf" srcId="{9DE32DC7-CC6C-49FE-9A77-1FE8A6C57200}" destId="{829DBA16-BD93-4363-906B-54857C3836EB}" srcOrd="1" destOrd="0" presId="urn:microsoft.com/office/officeart/2018/2/layout/IconVerticalSolidList"/>
    <dgm:cxn modelId="{268E875C-1C8D-45D7-AE6E-51221E15C140}" type="presParOf" srcId="{9DE32DC7-CC6C-49FE-9A77-1FE8A6C57200}" destId="{083EA62B-4043-46E9-BDBE-78962E66ED43}" srcOrd="2" destOrd="0" presId="urn:microsoft.com/office/officeart/2018/2/layout/IconVerticalSolidList"/>
    <dgm:cxn modelId="{863D9FD2-F20B-4905-884D-530B934D1C9D}" type="presParOf" srcId="{9DE32DC7-CC6C-49FE-9A77-1FE8A6C57200}" destId="{B8A695C6-CFFE-4B65-9A80-6DEFB426022B}" srcOrd="3" destOrd="0" presId="urn:microsoft.com/office/officeart/2018/2/layout/IconVerticalSolidList"/>
    <dgm:cxn modelId="{2149E5B5-F430-41BC-94C8-8889494CEBD4}" type="presParOf" srcId="{2D8B0FDB-28B9-4BA7-9BC3-90C27947D6F4}" destId="{2BD687D3-C169-43C8-A164-90EE7013D0A4}" srcOrd="3" destOrd="0" presId="urn:microsoft.com/office/officeart/2018/2/layout/IconVerticalSolidList"/>
    <dgm:cxn modelId="{B8713386-5AA6-4470-A4CC-DB23168F9649}" type="presParOf" srcId="{2D8B0FDB-28B9-4BA7-9BC3-90C27947D6F4}" destId="{0D5417AB-A0C8-4EA4-8F31-F2978A799BFD}" srcOrd="4" destOrd="0" presId="urn:microsoft.com/office/officeart/2018/2/layout/IconVerticalSolidList"/>
    <dgm:cxn modelId="{F8C8F42F-A860-443C-B7E6-05933A9A1912}" type="presParOf" srcId="{0D5417AB-A0C8-4EA4-8F31-F2978A799BFD}" destId="{6830651A-DFB3-4263-86BA-1F5120D63FBD}" srcOrd="0" destOrd="0" presId="urn:microsoft.com/office/officeart/2018/2/layout/IconVerticalSolidList"/>
    <dgm:cxn modelId="{3FA16DB1-27EB-4E16-809D-D0543FFDC5AE}" type="presParOf" srcId="{0D5417AB-A0C8-4EA4-8F31-F2978A799BFD}" destId="{20624F4A-25B3-4E32-8E48-662ABD9F92F1}" srcOrd="1" destOrd="0" presId="urn:microsoft.com/office/officeart/2018/2/layout/IconVerticalSolidList"/>
    <dgm:cxn modelId="{7ABA2D53-B20B-4533-B8BA-73E476933B06}" type="presParOf" srcId="{0D5417AB-A0C8-4EA4-8F31-F2978A799BFD}" destId="{49807178-CEDA-4E82-BEB7-521B9526C7B7}" srcOrd="2" destOrd="0" presId="urn:microsoft.com/office/officeart/2018/2/layout/IconVerticalSolidList"/>
    <dgm:cxn modelId="{5FC72435-A0AD-4FB5-8D5E-BA8A99EB9B23}" type="presParOf" srcId="{0D5417AB-A0C8-4EA4-8F31-F2978A799BFD}" destId="{D5F0E1C3-E264-41BD-B994-4FB85E5BCF7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44B49-AD2F-48D7-88BA-8759AF73A18C}">
      <dsp:nvSpPr>
        <dsp:cNvPr id="0" name=""/>
        <dsp:cNvSpPr/>
      </dsp:nvSpPr>
      <dsp:spPr>
        <a:xfrm>
          <a:off x="0" y="658"/>
          <a:ext cx="6159500" cy="15398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162C96-22B0-41A5-AFC1-BEEDE4D7CA05}">
      <dsp:nvSpPr>
        <dsp:cNvPr id="0" name=""/>
        <dsp:cNvSpPr/>
      </dsp:nvSpPr>
      <dsp:spPr>
        <a:xfrm>
          <a:off x="465807" y="347126"/>
          <a:ext cx="846922" cy="84692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B9B826-75E0-4C51-B940-7AB6B11D0096}">
      <dsp:nvSpPr>
        <dsp:cNvPr id="0" name=""/>
        <dsp:cNvSpPr/>
      </dsp:nvSpPr>
      <dsp:spPr>
        <a:xfrm>
          <a:off x="1778536" y="658"/>
          <a:ext cx="4380963" cy="1539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968" tIns="162968" rIns="162968" bIns="162968" numCol="1" spcCol="1270" anchor="ctr" anchorCtr="0">
          <a:noAutofit/>
        </a:bodyPr>
        <a:lstStyle/>
        <a:p>
          <a:pPr marL="0" lvl="0" indent="0" algn="l" defTabSz="755650">
            <a:lnSpc>
              <a:spcPct val="90000"/>
            </a:lnSpc>
            <a:spcBef>
              <a:spcPct val="0"/>
            </a:spcBef>
            <a:spcAft>
              <a:spcPct val="35000"/>
            </a:spcAft>
            <a:buNone/>
          </a:pPr>
          <a:r>
            <a:rPr lang="en-US" sz="1700" kern="1200" dirty="0"/>
            <a:t>Using ChatGPT has made it possible for me to continue with research after retirement when I no longer had student aides</a:t>
          </a:r>
        </a:p>
      </dsp:txBody>
      <dsp:txXfrm>
        <a:off x="1778536" y="658"/>
        <a:ext cx="4380963" cy="1539858"/>
      </dsp:txXfrm>
    </dsp:sp>
    <dsp:sp modelId="{F9AEA5AD-DCEE-48B8-BE4B-46861A8D7939}">
      <dsp:nvSpPr>
        <dsp:cNvPr id="0" name=""/>
        <dsp:cNvSpPr/>
      </dsp:nvSpPr>
      <dsp:spPr>
        <a:xfrm>
          <a:off x="0" y="1925481"/>
          <a:ext cx="6159500" cy="15398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9DBA16-BD93-4363-906B-54857C3836EB}">
      <dsp:nvSpPr>
        <dsp:cNvPr id="0" name=""/>
        <dsp:cNvSpPr/>
      </dsp:nvSpPr>
      <dsp:spPr>
        <a:xfrm>
          <a:off x="465807" y="2271949"/>
          <a:ext cx="846922" cy="84692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A695C6-CFFE-4B65-9A80-6DEFB426022B}">
      <dsp:nvSpPr>
        <dsp:cNvPr id="0" name=""/>
        <dsp:cNvSpPr/>
      </dsp:nvSpPr>
      <dsp:spPr>
        <a:xfrm>
          <a:off x="1778536" y="1925481"/>
          <a:ext cx="4380963" cy="1539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968" tIns="162968" rIns="162968" bIns="162968" numCol="1" spcCol="1270" anchor="ctr" anchorCtr="0">
          <a:noAutofit/>
        </a:bodyPr>
        <a:lstStyle/>
        <a:p>
          <a:pPr marL="0" lvl="0" indent="0" algn="l" defTabSz="755650">
            <a:lnSpc>
              <a:spcPct val="90000"/>
            </a:lnSpc>
            <a:spcBef>
              <a:spcPct val="0"/>
            </a:spcBef>
            <a:spcAft>
              <a:spcPct val="35000"/>
            </a:spcAft>
            <a:buNone/>
          </a:pPr>
          <a:r>
            <a:rPr lang="en-US" sz="1700" kern="1200" dirty="0"/>
            <a:t>Initially I was so impressed when I really got into it as a research tool</a:t>
          </a:r>
        </a:p>
      </dsp:txBody>
      <dsp:txXfrm>
        <a:off x="1778536" y="1925481"/>
        <a:ext cx="4380963" cy="1539858"/>
      </dsp:txXfrm>
    </dsp:sp>
    <dsp:sp modelId="{6830651A-DFB3-4263-86BA-1F5120D63FBD}">
      <dsp:nvSpPr>
        <dsp:cNvPr id="0" name=""/>
        <dsp:cNvSpPr/>
      </dsp:nvSpPr>
      <dsp:spPr>
        <a:xfrm>
          <a:off x="0" y="3850305"/>
          <a:ext cx="6159500" cy="15398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624F4A-25B3-4E32-8E48-662ABD9F92F1}">
      <dsp:nvSpPr>
        <dsp:cNvPr id="0" name=""/>
        <dsp:cNvSpPr/>
      </dsp:nvSpPr>
      <dsp:spPr>
        <a:xfrm>
          <a:off x="465807" y="4196773"/>
          <a:ext cx="846922" cy="84692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F0E1C3-E264-41BD-B994-4FB85E5BCF77}">
      <dsp:nvSpPr>
        <dsp:cNvPr id="0" name=""/>
        <dsp:cNvSpPr/>
      </dsp:nvSpPr>
      <dsp:spPr>
        <a:xfrm>
          <a:off x="1778536" y="3850305"/>
          <a:ext cx="4380963" cy="1539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968" tIns="162968" rIns="162968" bIns="162968" numCol="1" spcCol="1270" anchor="ctr" anchorCtr="0">
          <a:noAutofit/>
        </a:bodyPr>
        <a:lstStyle/>
        <a:p>
          <a:pPr marL="0" lvl="0" indent="0" algn="l" defTabSz="755650">
            <a:lnSpc>
              <a:spcPct val="90000"/>
            </a:lnSpc>
            <a:spcBef>
              <a:spcPct val="0"/>
            </a:spcBef>
            <a:spcAft>
              <a:spcPct val="35000"/>
            </a:spcAft>
            <a:buNone/>
          </a:pPr>
          <a:r>
            <a:rPr lang="en-US" sz="1700" kern="1200"/>
            <a:t>Over time I learned its limits</a:t>
          </a:r>
        </a:p>
      </dsp:txBody>
      <dsp:txXfrm>
        <a:off x="1778536" y="3850305"/>
        <a:ext cx="4380963" cy="153985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6/9/2026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6/9/2026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sycnet.apa.org/doi/10.1037/drm000033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sycnet.apa.org/doi/10.1037/drm000033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30000"/>
              </a:lnSpc>
            </a:pPr>
            <a:r>
              <a:rPr lang="en-US" sz="1200" dirty="0"/>
              <a:t>Took early programming language, Fortran, in 1964</a:t>
            </a:r>
          </a:p>
          <a:p>
            <a:pPr lvl="1">
              <a:lnSpc>
                <a:spcPct val="130000"/>
              </a:lnSpc>
            </a:pPr>
            <a:r>
              <a:rPr lang="en-US" sz="1200" dirty="0"/>
              <a:t>While did not continue with computers, they remained in my life </a:t>
            </a:r>
          </a:p>
          <a:p>
            <a:pPr lvl="1">
              <a:lnSpc>
                <a:spcPct val="130000"/>
              </a:lnSpc>
            </a:pPr>
            <a:r>
              <a:rPr lang="en-US" sz="1200" dirty="0"/>
              <a:t>Hired by online Athabasca University to write two courses for their new Communication Studies program – early 1990’s</a:t>
            </a:r>
          </a:p>
          <a:p>
            <a:pPr lvl="2">
              <a:lnSpc>
                <a:spcPct val="130000"/>
              </a:lnSpc>
              <a:buFont typeface="Arial" panose="020B0604020202020204" pitchFamily="34" charset="0"/>
              <a:buChar char="•"/>
            </a:pPr>
            <a:r>
              <a:rPr lang="en-US" sz="1200" dirty="0"/>
              <a:t>CMNS 421: Being Online – still tutor </a:t>
            </a:r>
          </a:p>
          <a:p>
            <a:pPr lvl="2">
              <a:lnSpc>
                <a:spcPct val="130000"/>
              </a:lnSpc>
              <a:buFont typeface="Arial" panose="020B0604020202020204" pitchFamily="34" charset="0"/>
              <a:buChar char="•"/>
            </a:pPr>
            <a:r>
              <a:rPr lang="en-US" sz="1200" dirty="0"/>
              <a:t>CMNS 321: Computing in Everyday Life</a:t>
            </a:r>
          </a:p>
          <a:p>
            <a:pPr marL="0">
              <a:lnSpc>
                <a:spcPct val="130000"/>
              </a:lnSpc>
            </a:pPr>
            <a:r>
              <a:rPr lang="en-US" sz="1300" kern="1200" dirty="0"/>
              <a:t>CMNS 321</a:t>
            </a:r>
          </a:p>
          <a:p>
            <a:pPr marL="0" lvl="1">
              <a:lnSpc>
                <a:spcPct val="130000"/>
              </a:lnSpc>
            </a:pPr>
            <a:r>
              <a:rPr lang="en-US" sz="1300" kern="1200" dirty="0"/>
              <a:t>One unit was on Artificial Intelligence</a:t>
            </a:r>
          </a:p>
          <a:p>
            <a:pPr marL="0" lvl="1">
              <a:lnSpc>
                <a:spcPct val="130000"/>
              </a:lnSpc>
            </a:pPr>
            <a:r>
              <a:rPr lang="en-US" sz="1300" kern="1200" dirty="0"/>
              <a:t>Topics in that unit from 2006 version</a:t>
            </a:r>
          </a:p>
          <a:p>
            <a:pPr marL="457200" lvl="4">
              <a:lnSpc>
                <a:spcPct val="130000"/>
              </a:lnSpc>
            </a:pPr>
            <a:r>
              <a:rPr lang="en-US" sz="1200" i="1" kern="1200" dirty="0"/>
              <a:t>The God Game: An Introduction to Artificial Life</a:t>
            </a:r>
          </a:p>
          <a:p>
            <a:pPr marL="457200" lvl="4">
              <a:lnSpc>
                <a:spcPct val="130000"/>
              </a:lnSpc>
            </a:pPr>
            <a:r>
              <a:rPr lang="en-US" sz="1200" i="1" kern="1200" dirty="0"/>
              <a:t>The Silicon Brain: Artificial Intelligence</a:t>
            </a:r>
          </a:p>
          <a:p>
            <a:pPr marL="457200" lvl="4">
              <a:lnSpc>
                <a:spcPct val="130000"/>
              </a:lnSpc>
            </a:pPr>
            <a:r>
              <a:rPr lang="en-US" sz="1200" i="1" kern="1200" dirty="0"/>
              <a:t>And so on</a:t>
            </a:r>
          </a:p>
          <a:p>
            <a:pPr lvl="2">
              <a:lnSpc>
                <a:spcPct val="130000"/>
              </a:lnSpc>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2718487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Others are using AI for dream content:</a:t>
            </a:r>
          </a:p>
          <a:p>
            <a:r>
              <a:rPr lang="en-US" sz="1200" b="1" kern="1200" dirty="0">
                <a:solidFill>
                  <a:schemeClr val="tx1"/>
                </a:solidFill>
                <a:effectLst/>
                <a:latin typeface="+mn-lt"/>
                <a:ea typeface="+mn-ea"/>
                <a:cs typeface="+mn-cs"/>
              </a:rPr>
              <a:t>Hou, Y., &amp; Yu, C. K.-C. (2026). Prompt-based zero-shot classification for analyzing delusional themes in dreams. </a:t>
            </a:r>
            <a:r>
              <a:rPr lang="en-US" sz="1200" b="1" i="1" kern="1200" dirty="0">
                <a:solidFill>
                  <a:schemeClr val="tx1"/>
                </a:solidFill>
                <a:effectLst/>
                <a:latin typeface="+mn-lt"/>
                <a:ea typeface="+mn-ea"/>
                <a:cs typeface="+mn-cs"/>
              </a:rPr>
              <a:t>Dreaming.</a:t>
            </a:r>
            <a:r>
              <a:rPr lang="en-US" sz="1200" b="1" kern="1200" dirty="0">
                <a:solidFill>
                  <a:schemeClr val="tx1"/>
                </a:solidFill>
                <a:effectLst/>
                <a:latin typeface="+mn-lt"/>
                <a:ea typeface="+mn-ea"/>
                <a:cs typeface="+mn-cs"/>
              </a:rPr>
              <a:t> Advance online publication. </a:t>
            </a:r>
            <a:r>
              <a:rPr lang="en-US" sz="1200" b="1" u="sng" kern="1200" dirty="0">
                <a:solidFill>
                  <a:schemeClr val="tx1"/>
                </a:solidFill>
                <a:effectLst/>
                <a:latin typeface="+mn-lt"/>
                <a:ea typeface="+mn-ea"/>
                <a:cs typeface="+mn-cs"/>
                <a:hlinkClick r:id="rId3"/>
              </a:rPr>
              <a:t>https://doi.org/10.1037/drm0000333</a:t>
            </a:r>
            <a:endParaRPr lang="en-US" sz="1200" b="1" kern="1200" dirty="0">
              <a:solidFill>
                <a:schemeClr val="tx1"/>
              </a:solidFill>
              <a:effectLst/>
              <a:latin typeface="+mn-lt"/>
              <a:ea typeface="+mn-ea"/>
              <a:cs typeface="+mn-cs"/>
            </a:endParaRPr>
          </a:p>
          <a:p>
            <a:br>
              <a:rPr lang="en-US" sz="1200" b="1" kern="1200" dirty="0">
                <a:solidFill>
                  <a:schemeClr val="tx1"/>
                </a:solidFill>
                <a:effectLst/>
                <a:latin typeface="+mn-lt"/>
                <a:ea typeface="+mn-ea"/>
                <a:cs typeface="+mn-cs"/>
              </a:rPr>
            </a:b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Abstract</a:t>
            </a:r>
          </a:p>
          <a:p>
            <a:r>
              <a:rPr lang="en-US" sz="1200" b="1" kern="1200" dirty="0">
                <a:solidFill>
                  <a:schemeClr val="tx1"/>
                </a:solidFill>
                <a:effectLst/>
                <a:latin typeface="+mn-lt"/>
                <a:ea typeface="+mn-ea"/>
                <a:cs typeface="+mn-cs"/>
              </a:rPr>
              <a:t>This study investigated the use of a large language model, and particularly OpenAI’s Generative Pretrained Transformer (GPT)-4o, for classifying delusional themes in dream reports. Zero-shot classification, where task-specific prompts guided the model without prior fine-tuning, was used to identify three primary categories of delusional themes in 150 culturally diverse dream reports: grandiosity, persecution, and ego-ideal themes. Model outputs were validated against human annotations by a judge who had postgraduate training and was familiar with the categorization of delusional dream themes established by the original author. In addition, the same set of dreams were coded by undergraduate judges to compare the effectiveness of GPT-4o coding. The results showed that GPT-4o achieved an overall accuracy of 97.7%, surpassing the undergraduate annotators’ accuracy of 97.0%. Compared with undergraduate annotators, GPT-4o consistently demonstrated higher agreement with the expert rating (Jaccard index: .589 vs. .199). These findings support the utility of GPT-4o in automated analysis of delusional dream content. (</a:t>
            </a:r>
            <a:r>
              <a:rPr lang="en-US" sz="1200" b="1" kern="1200" dirty="0" err="1">
                <a:solidFill>
                  <a:schemeClr val="tx1"/>
                </a:solidFill>
                <a:effectLst/>
                <a:latin typeface="+mn-lt"/>
                <a:ea typeface="+mn-ea"/>
                <a:cs typeface="+mn-cs"/>
              </a:rPr>
              <a:t>PsycInfo</a:t>
            </a:r>
            <a:r>
              <a:rPr lang="en-US" sz="1200" b="1" kern="1200" dirty="0">
                <a:solidFill>
                  <a:schemeClr val="tx1"/>
                </a:solidFill>
                <a:effectLst/>
                <a:latin typeface="+mn-lt"/>
                <a:ea typeface="+mn-ea"/>
                <a:cs typeface="+mn-cs"/>
              </a:rPr>
              <a:t> Database Record (c) 2026 APA, all rights reserved)</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10</a:t>
            </a:fld>
            <a:endParaRPr lang="en-US" dirty="0"/>
          </a:p>
        </p:txBody>
      </p:sp>
    </p:spTree>
    <p:extLst>
      <p:ext uri="{BB962C8B-B14F-4D97-AF65-F5344CB8AC3E}">
        <p14:creationId xmlns:p14="http://schemas.microsoft.com/office/powerpoint/2010/main" val="3458132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424C8-1F66-D456-6ED3-EF0E547C7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8DA7D-ED7A-F12E-7B4B-63E807E63A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0E0F1-B8F0-EB25-334A-EC387989C3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F709FC-5893-42D6-940F-EFF04B8751CB}"/>
              </a:ext>
            </a:extLst>
          </p:cNvPr>
          <p:cNvSpPr>
            <a:spLocks noGrp="1"/>
          </p:cNvSpPr>
          <p:nvPr>
            <p:ph type="sldNum" sz="quarter" idx="5"/>
          </p:nvPr>
        </p:nvSpPr>
        <p:spPr/>
        <p:txBody>
          <a:bodyPr/>
          <a:lstStyle/>
          <a:p>
            <a:fld id="{BFDD6F49-EBB7-4CCF-97A8-E526BB28BB69}" type="slidenum">
              <a:rPr lang="en-US" smtClean="0"/>
              <a:t>11</a:t>
            </a:fld>
            <a:endParaRPr lang="en-US" dirty="0"/>
          </a:p>
        </p:txBody>
      </p:sp>
    </p:spTree>
    <p:extLst>
      <p:ext uri="{BB962C8B-B14F-4D97-AF65-F5344CB8AC3E}">
        <p14:creationId xmlns:p14="http://schemas.microsoft.com/office/powerpoint/2010/main" val="2579340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Others are using AI for dream content:</a:t>
            </a:r>
          </a:p>
          <a:p>
            <a:r>
              <a:rPr lang="en-US" sz="1200" b="1" kern="1200" dirty="0">
                <a:solidFill>
                  <a:schemeClr val="tx1"/>
                </a:solidFill>
                <a:effectLst/>
                <a:latin typeface="+mn-lt"/>
                <a:ea typeface="+mn-ea"/>
                <a:cs typeface="+mn-cs"/>
              </a:rPr>
              <a:t>Hou, Y., &amp; Yu, C. K.-C. (2026). Prompt-based zero-shot classification for analyzing delusional themes in dreams. </a:t>
            </a:r>
            <a:r>
              <a:rPr lang="en-US" sz="1200" b="1" i="1" kern="1200" dirty="0">
                <a:solidFill>
                  <a:schemeClr val="tx1"/>
                </a:solidFill>
                <a:effectLst/>
                <a:latin typeface="+mn-lt"/>
                <a:ea typeface="+mn-ea"/>
                <a:cs typeface="+mn-cs"/>
              </a:rPr>
              <a:t>Dreaming.</a:t>
            </a:r>
            <a:r>
              <a:rPr lang="en-US" sz="1200" b="1" kern="1200" dirty="0">
                <a:solidFill>
                  <a:schemeClr val="tx1"/>
                </a:solidFill>
                <a:effectLst/>
                <a:latin typeface="+mn-lt"/>
                <a:ea typeface="+mn-ea"/>
                <a:cs typeface="+mn-cs"/>
              </a:rPr>
              <a:t> Advance online publication. </a:t>
            </a:r>
            <a:r>
              <a:rPr lang="en-US" sz="1200" b="1" u="sng" kern="1200" dirty="0">
                <a:solidFill>
                  <a:schemeClr val="tx1"/>
                </a:solidFill>
                <a:effectLst/>
                <a:latin typeface="+mn-lt"/>
                <a:ea typeface="+mn-ea"/>
                <a:cs typeface="+mn-cs"/>
                <a:hlinkClick r:id="rId3"/>
              </a:rPr>
              <a:t>https://doi.org/10.1037/drm0000333</a:t>
            </a:r>
            <a:endParaRPr lang="en-US" sz="1200" b="1" kern="1200" dirty="0">
              <a:solidFill>
                <a:schemeClr val="tx1"/>
              </a:solidFill>
              <a:effectLst/>
              <a:latin typeface="+mn-lt"/>
              <a:ea typeface="+mn-ea"/>
              <a:cs typeface="+mn-cs"/>
            </a:endParaRPr>
          </a:p>
          <a:p>
            <a:br>
              <a:rPr lang="en-US" sz="1200" b="1" kern="1200" dirty="0">
                <a:solidFill>
                  <a:schemeClr val="tx1"/>
                </a:solidFill>
                <a:effectLst/>
                <a:latin typeface="+mn-lt"/>
                <a:ea typeface="+mn-ea"/>
                <a:cs typeface="+mn-cs"/>
              </a:rPr>
            </a:b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Abstract</a:t>
            </a:r>
          </a:p>
          <a:p>
            <a:r>
              <a:rPr lang="en-US" sz="1200" b="1" kern="1200" dirty="0">
                <a:solidFill>
                  <a:schemeClr val="tx1"/>
                </a:solidFill>
                <a:effectLst/>
                <a:latin typeface="+mn-lt"/>
                <a:ea typeface="+mn-ea"/>
                <a:cs typeface="+mn-cs"/>
              </a:rPr>
              <a:t>This study investigated the use of a large language model, and particularly OpenAI’s Generative Pretrained Transformer (GPT)-4o, for classifying delusional themes in dream reports. Zero-shot classification, where task-specific prompts guided the model without prior fine-tuning, was used to identify three primary categories of delusional themes in 150 culturally diverse dream reports: grandiosity, persecution, and ego-ideal themes. Model outputs were validated against human annotations by a judge who had postgraduate training and was familiar with the categorization of delusional dream themes established by the original author. In addition, the same set of dreams were coded by undergraduate judges to compare the effectiveness of GPT-4o coding. The results showed that GPT-4o achieved an overall accuracy of 97.7%, surpassing the undergraduate annotators’ accuracy of 97.0%. Compared with undergraduate annotators, GPT-4o consistently demonstrated higher agreement with the expert rating (Jaccard index: .589 vs. .199). These findings support the utility of GPT-4o in automated analysis of delusional dream content. (</a:t>
            </a:r>
            <a:r>
              <a:rPr lang="en-US" sz="1200" b="1" kern="1200" dirty="0" err="1">
                <a:solidFill>
                  <a:schemeClr val="tx1"/>
                </a:solidFill>
                <a:effectLst/>
                <a:latin typeface="+mn-lt"/>
                <a:ea typeface="+mn-ea"/>
                <a:cs typeface="+mn-cs"/>
              </a:rPr>
              <a:t>PsycInfo</a:t>
            </a:r>
            <a:r>
              <a:rPr lang="en-US" sz="1200" b="1" kern="1200" dirty="0">
                <a:solidFill>
                  <a:schemeClr val="tx1"/>
                </a:solidFill>
                <a:effectLst/>
                <a:latin typeface="+mn-lt"/>
                <a:ea typeface="+mn-ea"/>
                <a:cs typeface="+mn-cs"/>
              </a:rPr>
              <a:t> Database Record (c) 2026 APA, all rights reserved)</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12</a:t>
            </a:fld>
            <a:endParaRPr lang="en-US" dirty="0"/>
          </a:p>
        </p:txBody>
      </p:sp>
    </p:spTree>
    <p:extLst>
      <p:ext uri="{BB962C8B-B14F-4D97-AF65-F5344CB8AC3E}">
        <p14:creationId xmlns:p14="http://schemas.microsoft.com/office/powerpoint/2010/main" val="1610315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your timeline now makes sense historically:</a:t>
            </a:r>
            <a:endParaRPr lang="en-US" sz="1200" b="1"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Dec 2022: likely early ChatGPT experimentation</a:t>
            </a:r>
            <a:endParaRPr lang="en-US" sz="1200" b="1"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Feb–May 2023: Bing AI (GPT-4 based)</a:t>
            </a:r>
            <a:endParaRPr lang="en-US" sz="1200" b="1"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Later: more systematic AI dream interpretation work</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1377220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14</a:t>
            </a:fld>
            <a:endParaRPr lang="en-US" dirty="0"/>
          </a:p>
        </p:txBody>
      </p:sp>
    </p:spTree>
    <p:extLst>
      <p:ext uri="{BB962C8B-B14F-4D97-AF65-F5344CB8AC3E}">
        <p14:creationId xmlns:p14="http://schemas.microsoft.com/office/powerpoint/2010/main" val="3439194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4" name="Date Placeholder 2">
            <a:extLst>
              <a:ext uri="{FF2B5EF4-FFF2-40B4-BE49-F238E27FC236}">
                <a16:creationId xmlns:a16="http://schemas.microsoft.com/office/drawing/2014/main" id="{0FC0FA77-D157-35E3-0B4D-11C0F67E63F3}"/>
              </a:ext>
            </a:extLst>
          </p:cNvPr>
          <p:cNvSpPr>
            <a:spLocks noGrp="1"/>
          </p:cNvSpPr>
          <p:nvPr>
            <p:ph type="dt" sz="half" idx="10"/>
          </p:nvPr>
        </p:nvSpPr>
        <p:spPr>
          <a:xfrm>
            <a:off x="347132" y="6529916"/>
            <a:ext cx="3284341" cy="328084"/>
          </a:xfrm>
        </p:spPr>
        <p:txBody>
          <a:bodyPr/>
          <a:lstStyle/>
          <a:p>
            <a:fld id="{175A1B29-DFBD-4673-8328-3ED6619AAB50}" type="datetime1">
              <a:rPr lang="en-US" smtClean="0"/>
              <a:t>6/9/2026</a:t>
            </a:fld>
            <a:endParaRPr lang="en-US" dirty="0"/>
          </a:p>
        </p:txBody>
      </p:sp>
      <p:sp>
        <p:nvSpPr>
          <p:cNvPr id="5" name="Footer Placeholder 3">
            <a:extLst>
              <a:ext uri="{FF2B5EF4-FFF2-40B4-BE49-F238E27FC236}">
                <a16:creationId xmlns:a16="http://schemas.microsoft.com/office/drawing/2014/main" id="{9D55EDDF-CA01-E393-D8E9-0618A68B21A8}"/>
              </a:ext>
            </a:extLst>
          </p:cNvPr>
          <p:cNvSpPr>
            <a:spLocks noGrp="1"/>
          </p:cNvSpPr>
          <p:nvPr>
            <p:ph type="ftr" sz="quarter" idx="11"/>
          </p:nvPr>
        </p:nvSpPr>
        <p:spPr>
          <a:xfrm>
            <a:off x="8660019" y="6529916"/>
            <a:ext cx="2805405" cy="328084"/>
          </a:xfrm>
        </p:spPr>
        <p:txBody>
          <a:bodyPr/>
          <a:lstStyle/>
          <a:p>
            <a:r>
              <a:rPr lang="en-US" dirty="0"/>
              <a:t>Sample Footer Text</a:t>
            </a:r>
          </a:p>
        </p:txBody>
      </p:sp>
      <p:sp>
        <p:nvSpPr>
          <p:cNvPr id="6" name="Slide Number Placeholder 4">
            <a:extLst>
              <a:ext uri="{FF2B5EF4-FFF2-40B4-BE49-F238E27FC236}">
                <a16:creationId xmlns:a16="http://schemas.microsoft.com/office/drawing/2014/main" id="{AFD1BB6C-22F1-3135-9434-A294C25CC3D5}"/>
              </a:ext>
            </a:extLst>
          </p:cNvPr>
          <p:cNvSpPr>
            <a:spLocks noGrp="1"/>
          </p:cNvSpPr>
          <p:nvPr>
            <p:ph type="sldNum" sz="quarter" idx="12"/>
          </p:nvPr>
        </p:nvSpPr>
        <p:spPr>
          <a:xfrm>
            <a:off x="11415660" y="6529916"/>
            <a:ext cx="429207" cy="328084"/>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393522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64B1540E-CB71-48F2-BE70-F5CE056CFE1B}"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B05D4B22-4D6B-3463-9517-CEFA7D2A6E7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0177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03850" y="907302"/>
            <a:ext cx="4222117" cy="3697488"/>
          </a:xfrm>
        </p:spPr>
        <p:txBody>
          <a:bodyPr anchor="b">
            <a:normAutofit/>
          </a:bodyPr>
          <a:lstStyle>
            <a:lvl1pPr algn="l">
              <a:defRPr sz="5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03850" y="4731335"/>
            <a:ext cx="4222117" cy="1219362"/>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3E190545-F7D8-0D1C-1BCC-C670CFFE0C60}"/>
              </a:ext>
            </a:extLst>
          </p:cNvPr>
          <p:cNvSpPr>
            <a:spLocks noGrp="1"/>
          </p:cNvSpPr>
          <p:nvPr>
            <p:ph type="pic" sz="quarter" idx="14"/>
          </p:nvPr>
        </p:nvSpPr>
        <p:spPr>
          <a:xfrm>
            <a:off x="358140" y="333756"/>
            <a:ext cx="6226810" cy="6190488"/>
          </a:xfrm>
          <a:custGeom>
            <a:avLst/>
            <a:gdLst>
              <a:gd name="connsiteX0" fmla="*/ 186643 w 6226810"/>
              <a:gd name="connsiteY0" fmla="*/ 0 h 6190488"/>
              <a:gd name="connsiteX1" fmla="*/ 6226810 w 6226810"/>
              <a:gd name="connsiteY1" fmla="*/ 0 h 6190488"/>
              <a:gd name="connsiteX2" fmla="*/ 6226810 w 6226810"/>
              <a:gd name="connsiteY2" fmla="*/ 6190488 h 6190488"/>
              <a:gd name="connsiteX3" fmla="*/ 186643 w 6226810"/>
              <a:gd name="connsiteY3" fmla="*/ 6190488 h 6190488"/>
              <a:gd name="connsiteX4" fmla="*/ 0 w 6226810"/>
              <a:gd name="connsiteY4" fmla="*/ 6003845 h 6190488"/>
              <a:gd name="connsiteX5" fmla="*/ 0 w 6226810"/>
              <a:gd name="connsiteY5" fmla="*/ 186643 h 6190488"/>
              <a:gd name="connsiteX6" fmla="*/ 186643 w 622681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6810" h="6190488">
                <a:moveTo>
                  <a:pt x="186643" y="0"/>
                </a:moveTo>
                <a:lnTo>
                  <a:pt x="6226810" y="0"/>
                </a:lnTo>
                <a:lnTo>
                  <a:pt x="6226810"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529916"/>
            <a:ext cx="1707625" cy="328084"/>
          </a:xfrm>
          <a:prstGeom prst="rect">
            <a:avLst/>
          </a:prstGeom>
        </p:spPr>
        <p:txBody>
          <a:bodyPr/>
          <a:lstStyle>
            <a:lvl1pPr>
              <a:defRPr>
                <a:solidFill>
                  <a:schemeClr val="tx1"/>
                </a:solidFill>
                <a:effectLst/>
              </a:defRPr>
            </a:lvl1pPr>
          </a:lstStyle>
          <a:p>
            <a:fld id="{254E9985-91B3-42C8-B8D8-B565E04A5E57}" type="datetime1">
              <a:rPr lang="en-US" smtClean="0"/>
              <a:t>6/9/2026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7" name="Rectangle: Rounded Corners 6">
            <a:extLst>
              <a:ext uri="{FF2B5EF4-FFF2-40B4-BE49-F238E27FC236}">
                <a16:creationId xmlns:a16="http://schemas.microsoft.com/office/drawing/2014/main" id="{E5DF5215-34B8-BE6B-A816-58B2F37B1D5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97168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59537" y="905256"/>
            <a:ext cx="4206240"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59536" y="4873752"/>
            <a:ext cx="4206240" cy="138074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Picture Placeholder 5">
            <a:extLst>
              <a:ext uri="{FF2B5EF4-FFF2-40B4-BE49-F238E27FC236}">
                <a16:creationId xmlns:a16="http://schemas.microsoft.com/office/drawing/2014/main" id="{C77B7186-FB14-CA62-FE96-5476125CC1B8}"/>
              </a:ext>
            </a:extLst>
          </p:cNvPr>
          <p:cNvSpPr>
            <a:spLocks noGrp="1"/>
          </p:cNvSpPr>
          <p:nvPr>
            <p:ph type="pic" sz="quarter" idx="13"/>
          </p:nvPr>
        </p:nvSpPr>
        <p:spPr>
          <a:xfrm>
            <a:off x="5596128" y="333756"/>
            <a:ext cx="6237732" cy="6190488"/>
          </a:xfrm>
          <a:custGeom>
            <a:avLst/>
            <a:gdLst>
              <a:gd name="connsiteX0" fmla="*/ 0 w 6237732"/>
              <a:gd name="connsiteY0" fmla="*/ 0 h 6190488"/>
              <a:gd name="connsiteX1" fmla="*/ 6051089 w 6237732"/>
              <a:gd name="connsiteY1" fmla="*/ 0 h 6190488"/>
              <a:gd name="connsiteX2" fmla="*/ 6237732 w 6237732"/>
              <a:gd name="connsiteY2" fmla="*/ 186643 h 6190488"/>
              <a:gd name="connsiteX3" fmla="*/ 6237732 w 6237732"/>
              <a:gd name="connsiteY3" fmla="*/ 6003845 h 6190488"/>
              <a:gd name="connsiteX4" fmla="*/ 6051089 w 6237732"/>
              <a:gd name="connsiteY4" fmla="*/ 6190488 h 6190488"/>
              <a:gd name="connsiteX5" fmla="*/ 0 w 6237732"/>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7732" h="6190488">
                <a:moveTo>
                  <a:pt x="0" y="0"/>
                </a:moveTo>
                <a:lnTo>
                  <a:pt x="6051089" y="0"/>
                </a:lnTo>
                <a:cubicBezTo>
                  <a:pt x="6154169" y="0"/>
                  <a:pt x="6237732" y="83563"/>
                  <a:pt x="6237732" y="186643"/>
                </a:cubicBezTo>
                <a:lnTo>
                  <a:pt x="6237732" y="6003845"/>
                </a:lnTo>
                <a:cubicBezTo>
                  <a:pt x="6237732" y="6106925"/>
                  <a:pt x="6154169" y="6190488"/>
                  <a:pt x="6051089" y="6190488"/>
                </a:cubicBezTo>
                <a:lnTo>
                  <a:pt x="0" y="6190488"/>
                </a:ln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347133" y="6529916"/>
            <a:ext cx="1951777" cy="328084"/>
          </a:xfrm>
          <a:prstGeom prst="rect">
            <a:avLst/>
          </a:prstGeom>
        </p:spPr>
        <p:txBody>
          <a:bodyPr/>
          <a:lstStyle/>
          <a:p>
            <a:fld id="{B4AA5E08-0B46-4D4C-9A1D-1895CC169C50}" type="datetime1">
              <a:rPr lang="en-US" smtClean="0"/>
              <a:t>6/9/2026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880928"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636569"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27AE6C76-D3EE-C74F-F49E-97F6141F5D1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60663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703F4AEB-E597-882F-3A69-A923B8DED423}"/>
              </a:ext>
            </a:extLst>
          </p:cNvPr>
          <p:cNvPicPr>
            <a:picLocks noChangeAspect="1"/>
          </p:cNvPicPr>
          <p:nvPr/>
        </p:nvPicPr>
        <p:blipFill>
          <a:blip r:embed="rId2">
            <a:extLst>
              <a:ext uri="{28A0092B-C50C-407E-A947-70E740481C1C}">
                <a14:useLocalDpi xmlns:a14="http://schemas.microsoft.com/office/drawing/2010/main" val="0"/>
              </a:ext>
            </a:extLst>
          </a:blip>
          <a:srcRect t="11857"/>
          <a:stretch/>
        </p:blipFill>
        <p:spPr>
          <a:xfrm>
            <a:off x="398705" y="0"/>
            <a:ext cx="5697291" cy="502177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b">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79017" y="4349578"/>
            <a:ext cx="6821182" cy="138472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804512D9-A095-4355-9551-356CB2C0D09E}" type="datetime1">
              <a:rPr lang="en-US" smtClean="0"/>
              <a:t>6/9/2026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CC5621C6-56CB-3166-B017-50A927415F64}"/>
              </a:ext>
            </a:extLst>
          </p:cNvPr>
          <p:cNvCxnSpPr>
            <a:cxnSpLocks/>
          </p:cNvCxnSpPr>
          <p:nvPr/>
        </p:nvCxnSpPr>
        <p:spPr>
          <a:xfrm>
            <a:off x="637839" y="4236969"/>
            <a:ext cx="0" cy="1384725"/>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39727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02AE2374-EA36-E826-C9F3-73CD3978F48E}"/>
              </a:ext>
            </a:extLst>
          </p:cNvPr>
          <p:cNvPicPr>
            <a:picLocks noChangeAspect="1"/>
          </p:cNvPicPr>
          <p:nvPr/>
        </p:nvPicPr>
        <p:blipFill>
          <a:blip r:embed="rId2">
            <a:extLst>
              <a:ext uri="{28A0092B-C50C-407E-A947-70E740481C1C}">
                <a14:useLocalDpi xmlns:a14="http://schemas.microsoft.com/office/drawing/2010/main" val="0"/>
              </a:ext>
            </a:extLst>
          </a:blip>
          <a:srcRect r="6568" b="47295"/>
          <a:stretch/>
        </p:blipFill>
        <p:spPr>
          <a:xfrm>
            <a:off x="3701142" y="2068286"/>
            <a:ext cx="8490855" cy="478971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80323" y="4617138"/>
            <a:ext cx="6853511" cy="10149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AED07DE6-50D5-4B21-9405-DD62C0D4DC65}" type="datetime1">
              <a:rPr lang="en-US" smtClean="0"/>
              <a:t>6/9/2026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0" name="Straight Connector 9">
            <a:extLst>
              <a:ext uri="{FF2B5EF4-FFF2-40B4-BE49-F238E27FC236}">
                <a16:creationId xmlns:a16="http://schemas.microsoft.com/office/drawing/2014/main" id="{6E2B0C21-F380-74EA-96A8-0858FD0075A4}"/>
              </a:ext>
            </a:extLst>
          </p:cNvPr>
          <p:cNvCxnSpPr>
            <a:cxnSpLocks/>
          </p:cNvCxnSpPr>
          <p:nvPr/>
        </p:nvCxnSpPr>
        <p:spPr>
          <a:xfrm>
            <a:off x="755780" y="4492300"/>
            <a:ext cx="0" cy="1129394"/>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21242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717639-19C5-F877-6AAE-FF488C7936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72615" y="905615"/>
            <a:ext cx="5046770" cy="504677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53888" y="1427162"/>
            <a:ext cx="9484224"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14850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C8E66873-82AB-4D6B-96C7-8222581A9F4D}" type="datetime1">
              <a:rPr lang="en-US" smtClean="0"/>
              <a:t>6/9/2026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753642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D4B28D-BD47-8092-F202-DCD18D1BAEA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4425" y="1198517"/>
            <a:ext cx="4438650" cy="4438650"/>
          </a:xfrm>
          <a:prstGeom prst="rect">
            <a:avLst/>
          </a:prstGeom>
        </p:spPr>
      </p:pic>
      <p:sp>
        <p:nvSpPr>
          <p:cNvPr id="2" name="Title 1">
            <a:extLst>
              <a:ext uri="{FF2B5EF4-FFF2-40B4-BE49-F238E27FC236}">
                <a16:creationId xmlns:a16="http://schemas.microsoft.com/office/drawing/2014/main" id="{6DD4D61D-AA1D-D414-2D63-F3B4B0760D17}"/>
              </a:ext>
            </a:extLst>
          </p:cNvPr>
          <p:cNvSpPr>
            <a:spLocks noGrp="1"/>
          </p:cNvSpPr>
          <p:nvPr>
            <p:ph type="title"/>
          </p:nvPr>
        </p:nvSpPr>
        <p:spPr>
          <a:xfrm>
            <a:off x="1930708" y="2801929"/>
            <a:ext cx="8686801" cy="2565902"/>
          </a:xfrm>
        </p:spPr>
        <p:txBody>
          <a:bodyPr anchor="b">
            <a:normAutofit/>
          </a:bodyPr>
          <a:lstStyle>
            <a:lvl1pPr>
              <a:lnSpc>
                <a:spcPct val="80000"/>
              </a:lnSpc>
              <a:defRPr sz="6600">
                <a:latin typeface="+mj-lt"/>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D1B0EE02-7A0B-46A0-5F6E-CFBC94BDF56D}"/>
              </a:ext>
            </a:extLst>
          </p:cNvPr>
          <p:cNvSpPr>
            <a:spLocks noGrp="1"/>
          </p:cNvSpPr>
          <p:nvPr>
            <p:ph type="body" sz="quarter" idx="13"/>
          </p:nvPr>
        </p:nvSpPr>
        <p:spPr>
          <a:xfrm>
            <a:off x="1346090" y="1726269"/>
            <a:ext cx="3024899" cy="547908"/>
          </a:xfrm>
        </p:spPr>
        <p:txBody>
          <a:bodyPr>
            <a:no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3667AE0A-CAE3-D199-2942-E05831D340A1}"/>
              </a:ext>
            </a:extLst>
          </p:cNvPr>
          <p:cNvSpPr>
            <a:spLocks noGrp="1"/>
          </p:cNvSpPr>
          <p:nvPr>
            <p:ph type="dt" sz="half" idx="10"/>
          </p:nvPr>
        </p:nvSpPr>
        <p:spPr>
          <a:xfrm>
            <a:off x="347132" y="6529916"/>
            <a:ext cx="3284341" cy="328084"/>
          </a:xfrm>
          <a:prstGeom prst="rect">
            <a:avLst/>
          </a:prstGeom>
        </p:spPr>
        <p:txBody>
          <a:bodyPr/>
          <a:lstStyle/>
          <a:p>
            <a:fld id="{BE4564F8-E916-4EFF-887D-D1E1BBF6454B}" type="datetime1">
              <a:rPr lang="en-US" smtClean="0"/>
              <a:t>6/9/2026</a:t>
            </a:fld>
            <a:endParaRPr lang="en-US" dirty="0"/>
          </a:p>
        </p:txBody>
      </p:sp>
      <p:sp>
        <p:nvSpPr>
          <p:cNvPr id="4" name="Footer Placeholder 3">
            <a:extLst>
              <a:ext uri="{FF2B5EF4-FFF2-40B4-BE49-F238E27FC236}">
                <a16:creationId xmlns:a16="http://schemas.microsoft.com/office/drawing/2014/main" id="{BFDFBF0A-E355-74AD-4A6E-8FD2BD7A6CA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D971D965-1C87-6430-A8A7-B6EB43D86FC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57236231-7728-F430-19B7-A4956EAFC196}"/>
              </a:ext>
            </a:extLst>
          </p:cNvPr>
          <p:cNvCxnSpPr/>
          <p:nvPr/>
        </p:nvCxnSpPr>
        <p:spPr>
          <a:xfrm>
            <a:off x="1450428" y="2522483"/>
            <a:ext cx="0" cy="2624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87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pic>
        <p:nvPicPr>
          <p:cNvPr id="3" name="Picture 2" descr="A purple circle with black background&#10;&#10;AI-generated content may be incorrect.">
            <a:extLst>
              <a:ext uri="{FF2B5EF4-FFF2-40B4-BE49-F238E27FC236}">
                <a16:creationId xmlns:a16="http://schemas.microsoft.com/office/drawing/2014/main" id="{9ECA965F-086A-7B72-BC9F-EA4CF32BCAAD}"/>
              </a:ext>
            </a:extLst>
          </p:cNvPr>
          <p:cNvPicPr>
            <a:picLocks noChangeAspect="1"/>
          </p:cNvPicPr>
          <p:nvPr/>
        </p:nvPicPr>
        <p:blipFill>
          <a:blip r:embed="rId2">
            <a:extLst>
              <a:ext uri="{28A0092B-C50C-407E-A947-70E740481C1C}">
                <a14:useLocalDpi xmlns:a14="http://schemas.microsoft.com/office/drawing/2010/main" val="0"/>
              </a:ext>
            </a:extLst>
          </a:blip>
          <a:srcRect b="11502"/>
          <a:stretch/>
        </p:blipFill>
        <p:spPr>
          <a:xfrm>
            <a:off x="421566" y="1836225"/>
            <a:ext cx="5674434" cy="502177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50428" y="990601"/>
            <a:ext cx="9145991" cy="3630384"/>
          </a:xfrm>
        </p:spPr>
        <p:txBody>
          <a:bodyPr anchor="b">
            <a:noAutofit/>
          </a:bodyPr>
          <a:lstStyle>
            <a:lvl1pPr algn="l">
              <a:defRPr sz="6500">
                <a:solidFill>
                  <a:schemeClr val="bg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lvl1pPr>
              <a:defRPr>
                <a:solidFill>
                  <a:schemeClr val="bg1"/>
                </a:solidFill>
              </a:defRPr>
            </a:lvl1pPr>
          </a:lstStyle>
          <a:p>
            <a:fld id="{BD69ADDC-FB37-4BD0-807F-2EC90205924B}" type="datetime1">
              <a:rPr lang="en-US" smtClean="0"/>
              <a:pPr/>
              <a:t>6/9/2026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3869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pic>
        <p:nvPicPr>
          <p:cNvPr id="2" name="Picture 1" descr="A purple circle with black background&#10;&#10;AI-generated content may be incorrect.">
            <a:extLst>
              <a:ext uri="{FF2B5EF4-FFF2-40B4-BE49-F238E27FC236}">
                <a16:creationId xmlns:a16="http://schemas.microsoft.com/office/drawing/2014/main" id="{0B3EB36B-144D-A648-1BD5-DBEDDC79D093}"/>
              </a:ext>
            </a:extLst>
          </p:cNvPr>
          <p:cNvPicPr>
            <a:picLocks noChangeAspect="1"/>
          </p:cNvPicPr>
          <p:nvPr/>
        </p:nvPicPr>
        <p:blipFill>
          <a:blip r:embed="rId2">
            <a:extLst>
              <a:ext uri="{28A0092B-C50C-407E-A947-70E740481C1C}">
                <a14:useLocalDpi xmlns:a14="http://schemas.microsoft.com/office/drawing/2010/main" val="0"/>
              </a:ext>
            </a:extLst>
          </a:blip>
          <a:srcRect l="12178" b="16685"/>
          <a:stretch/>
        </p:blipFill>
        <p:spPr>
          <a:xfrm>
            <a:off x="0" y="2754087"/>
            <a:ext cx="4325917" cy="4103914"/>
          </a:xfrm>
          <a:prstGeom prst="rect">
            <a:avLst/>
          </a:prstGeom>
        </p:spPr>
      </p:pic>
      <p:sp>
        <p:nvSpPr>
          <p:cNvPr id="11" name="Title 1">
            <a:extLst>
              <a:ext uri="{FF2B5EF4-FFF2-40B4-BE49-F238E27FC236}">
                <a16:creationId xmlns:a16="http://schemas.microsoft.com/office/drawing/2014/main" id="{D2BD543F-D939-A8C7-FAFA-B555B276DBD7}"/>
              </a:ext>
            </a:extLst>
          </p:cNvPr>
          <p:cNvSpPr>
            <a:spLocks noGrp="1"/>
          </p:cNvSpPr>
          <p:nvPr>
            <p:ph type="ctrTitle"/>
          </p:nvPr>
        </p:nvSpPr>
        <p:spPr>
          <a:xfrm>
            <a:off x="1450428" y="990601"/>
            <a:ext cx="9145991" cy="3630384"/>
          </a:xfrm>
        </p:spPr>
        <p:txBody>
          <a:bodyPr anchor="b">
            <a:noAutofit/>
          </a:bodyPr>
          <a:lstStyle>
            <a:lvl1pPr algn="l">
              <a:defRPr sz="65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D6DBE5D1-8623-4EBC-BE64-F118A957A6D2}" type="datetime1">
              <a:rPr lang="en-US" smtClean="0"/>
              <a:t>6/9/2026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71263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purple circle with black background&#10;&#10;AI-generated content may be incorrect.">
            <a:extLst>
              <a:ext uri="{FF2B5EF4-FFF2-40B4-BE49-F238E27FC236}">
                <a16:creationId xmlns:a16="http://schemas.microsoft.com/office/drawing/2014/main" id="{B90D1FE6-C620-8AEA-8E16-817F8F3005D7}"/>
              </a:ext>
            </a:extLst>
          </p:cNvPr>
          <p:cNvPicPr>
            <a:picLocks noChangeAspect="1"/>
          </p:cNvPicPr>
          <p:nvPr/>
        </p:nvPicPr>
        <p:blipFill>
          <a:blip r:embed="rId2">
            <a:extLst>
              <a:ext uri="{28A0092B-C50C-407E-A947-70E740481C1C}">
                <a14:useLocalDpi xmlns:a14="http://schemas.microsoft.com/office/drawing/2010/main" val="0"/>
              </a:ext>
            </a:extLst>
          </a:blip>
          <a:srcRect r="14905" b="19272"/>
          <a:stretch/>
        </p:blipFill>
        <p:spPr>
          <a:xfrm>
            <a:off x="7866083" y="2754085"/>
            <a:ext cx="4325917" cy="4103915"/>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347132" y="6529916"/>
            <a:ext cx="3284341" cy="328084"/>
          </a:xfrm>
          <a:prstGeom prst="rect">
            <a:avLst/>
          </a:prstGeom>
        </p:spPr>
        <p:txBody>
          <a:bodyPr/>
          <a:lstStyle/>
          <a:p>
            <a:fld id="{B75827B4-FD33-43BF-9F9D-5FEB6B504CD5}" type="datetime1">
              <a:rPr lang="en-US" smtClean="0"/>
              <a:t>6/9/2026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8192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14901" y="907302"/>
            <a:ext cx="4700219" cy="1808466"/>
          </a:xfrm>
        </p:spPr>
        <p:txBody>
          <a:bodyPr anchor="b">
            <a:normAutofit/>
          </a:bodyPr>
          <a:lstStyle>
            <a:lvl1pPr>
              <a:defRPr sz="4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76C507B-B242-4119-B1FF-3014636CAB61}"/>
              </a:ext>
            </a:extLst>
          </p:cNvPr>
          <p:cNvSpPr>
            <a:spLocks noGrp="1"/>
          </p:cNvSpPr>
          <p:nvPr>
            <p:ph type="pic" sz="quarter" idx="14"/>
          </p:nvPr>
        </p:nvSpPr>
        <p:spPr>
          <a:xfrm>
            <a:off x="358140" y="333756"/>
            <a:ext cx="5740908" cy="6190488"/>
          </a:xfrm>
          <a:custGeom>
            <a:avLst/>
            <a:gdLst>
              <a:gd name="connsiteX0" fmla="*/ 186643 w 5740908"/>
              <a:gd name="connsiteY0" fmla="*/ 0 h 6190488"/>
              <a:gd name="connsiteX1" fmla="*/ 5740908 w 5740908"/>
              <a:gd name="connsiteY1" fmla="*/ 0 h 6190488"/>
              <a:gd name="connsiteX2" fmla="*/ 5740908 w 5740908"/>
              <a:gd name="connsiteY2" fmla="*/ 6190488 h 6190488"/>
              <a:gd name="connsiteX3" fmla="*/ 186643 w 5740908"/>
              <a:gd name="connsiteY3" fmla="*/ 6190488 h 6190488"/>
              <a:gd name="connsiteX4" fmla="*/ 0 w 5740908"/>
              <a:gd name="connsiteY4" fmla="*/ 6003845 h 6190488"/>
              <a:gd name="connsiteX5" fmla="*/ 0 w 5740908"/>
              <a:gd name="connsiteY5" fmla="*/ 186643 h 6190488"/>
              <a:gd name="connsiteX6" fmla="*/ 186643 w 5740908"/>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8" h="6190488">
                <a:moveTo>
                  <a:pt x="186643" y="0"/>
                </a:moveTo>
                <a:lnTo>
                  <a:pt x="5740908" y="0"/>
                </a:lnTo>
                <a:lnTo>
                  <a:pt x="5740908"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614901" y="2825496"/>
            <a:ext cx="4700219" cy="31252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168DD83C-D23D-6D82-F95D-3B845F07850D}"/>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6/9/2026</a:t>
            </a:fld>
            <a:endParaRPr lang="en-US" dirty="0"/>
          </a:p>
        </p:txBody>
      </p:sp>
      <p:sp>
        <p:nvSpPr>
          <p:cNvPr id="9" name="Footer Placeholder 5">
            <a:extLst>
              <a:ext uri="{FF2B5EF4-FFF2-40B4-BE49-F238E27FC236}">
                <a16:creationId xmlns:a16="http://schemas.microsoft.com/office/drawing/2014/main" id="{AE25BD38-48AE-AB7F-6C54-5CB0286457FC}"/>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10" name="Slide Number Placeholder 6">
            <a:extLst>
              <a:ext uri="{FF2B5EF4-FFF2-40B4-BE49-F238E27FC236}">
                <a16:creationId xmlns:a16="http://schemas.microsoft.com/office/drawing/2014/main" id="{E6A02DBF-D88B-3129-23EF-1ECA540096B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1" name="Rectangle: Rounded Corners 10">
            <a:extLst>
              <a:ext uri="{FF2B5EF4-FFF2-40B4-BE49-F238E27FC236}">
                <a16:creationId xmlns:a16="http://schemas.microsoft.com/office/drawing/2014/main" id="{F4855E23-77DB-A52C-BC0E-EF3C3F4A95C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5724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3B13B15A-B652-48F5-A365-F1C590938A4C}"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235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BA0B4E8-F389-4DD5-B3EC-37E88D1AD78F}"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9132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A942A636-76C4-4EB1-A2CC-2ABF54421FE3}"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7824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95B423A5-C243-487B-A652-39F00748165E}"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64826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0430AD89-C002-420D-B2A6-406343AFF059}"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658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60893" y="907303"/>
            <a:ext cx="10465073" cy="1132258"/>
          </a:xfrm>
        </p:spPr>
        <p:txBody>
          <a:bodyPr/>
          <a:lstStyle>
            <a:lvl1pPr>
              <a:defRPr>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860893" y="2367643"/>
            <a:ext cx="10465073" cy="35830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4BC6E8D4-25D1-4A44-BB87-23C6E7F03C94}"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88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21705" y="927238"/>
            <a:ext cx="6024894" cy="1143000"/>
          </a:xfrm>
        </p:spPr>
        <p:txBody>
          <a:bodyPr anchor="b"/>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C62C8996-C286-B245-2F06-E6E33F9907E0}"/>
              </a:ext>
            </a:extLst>
          </p:cNvPr>
          <p:cNvSpPr>
            <a:spLocks noGrp="1"/>
          </p:cNvSpPr>
          <p:nvPr>
            <p:ph type="pic" sz="quarter" idx="13"/>
          </p:nvPr>
        </p:nvSpPr>
        <p:spPr>
          <a:xfrm>
            <a:off x="358140" y="333756"/>
            <a:ext cx="4435746" cy="6190488"/>
          </a:xfrm>
          <a:custGeom>
            <a:avLst/>
            <a:gdLst>
              <a:gd name="connsiteX0" fmla="*/ 186643 w 4435746"/>
              <a:gd name="connsiteY0" fmla="*/ 0 h 6190488"/>
              <a:gd name="connsiteX1" fmla="*/ 4435746 w 4435746"/>
              <a:gd name="connsiteY1" fmla="*/ 0 h 6190488"/>
              <a:gd name="connsiteX2" fmla="*/ 4435746 w 4435746"/>
              <a:gd name="connsiteY2" fmla="*/ 6190488 h 6190488"/>
              <a:gd name="connsiteX3" fmla="*/ 186643 w 4435746"/>
              <a:gd name="connsiteY3" fmla="*/ 6190488 h 6190488"/>
              <a:gd name="connsiteX4" fmla="*/ 0 w 4435746"/>
              <a:gd name="connsiteY4" fmla="*/ 6003845 h 6190488"/>
              <a:gd name="connsiteX5" fmla="*/ 0 w 4435746"/>
              <a:gd name="connsiteY5" fmla="*/ 186643 h 6190488"/>
              <a:gd name="connsiteX6" fmla="*/ 186643 w 4435746"/>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746" h="6190488">
                <a:moveTo>
                  <a:pt x="186643" y="0"/>
                </a:moveTo>
                <a:lnTo>
                  <a:pt x="4435746" y="0"/>
                </a:lnTo>
                <a:lnTo>
                  <a:pt x="4435746"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21704" y="2204566"/>
            <a:ext cx="6004263" cy="3766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321704" y="6529914"/>
            <a:ext cx="3554817" cy="328085"/>
          </a:xfrm>
          <a:prstGeom prst="rect">
            <a:avLst/>
          </a:prstGeom>
        </p:spPr>
        <p:txBody>
          <a:bodyPr/>
          <a:lstStyle/>
          <a:p>
            <a:fld id="{78F868A0-EF2B-4F3B-A196-0BED12045750}" type="datetime1">
              <a:rPr lang="en-US" smtClean="0"/>
              <a:t>6/9/2026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99886564-48A7-D356-B519-1753B487C99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8843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6037236" cy="1143000"/>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59536" y="2202135"/>
            <a:ext cx="6037365" cy="3748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6B0EB951-12A5-039B-D658-D0E726B23825}"/>
              </a:ext>
            </a:extLst>
          </p:cNvPr>
          <p:cNvSpPr>
            <a:spLocks noGrp="1"/>
          </p:cNvSpPr>
          <p:nvPr>
            <p:ph type="pic" sz="quarter" idx="13"/>
          </p:nvPr>
        </p:nvSpPr>
        <p:spPr>
          <a:xfrm>
            <a:off x="7400544" y="333756"/>
            <a:ext cx="4433316" cy="6190488"/>
          </a:xfrm>
          <a:custGeom>
            <a:avLst/>
            <a:gdLst>
              <a:gd name="connsiteX0" fmla="*/ 0 w 4433316"/>
              <a:gd name="connsiteY0" fmla="*/ 0 h 6190488"/>
              <a:gd name="connsiteX1" fmla="*/ 4246673 w 4433316"/>
              <a:gd name="connsiteY1" fmla="*/ 0 h 6190488"/>
              <a:gd name="connsiteX2" fmla="*/ 4433316 w 4433316"/>
              <a:gd name="connsiteY2" fmla="*/ 186643 h 6190488"/>
              <a:gd name="connsiteX3" fmla="*/ 4433316 w 4433316"/>
              <a:gd name="connsiteY3" fmla="*/ 6003845 h 6190488"/>
              <a:gd name="connsiteX4" fmla="*/ 4246673 w 4433316"/>
              <a:gd name="connsiteY4" fmla="*/ 6190488 h 6190488"/>
              <a:gd name="connsiteX5" fmla="*/ 0 w 4433316"/>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3316" h="6190488">
                <a:moveTo>
                  <a:pt x="0" y="0"/>
                </a:moveTo>
                <a:lnTo>
                  <a:pt x="4246673" y="0"/>
                </a:lnTo>
                <a:cubicBezTo>
                  <a:pt x="4349753" y="0"/>
                  <a:pt x="4433316" y="83563"/>
                  <a:pt x="4433316" y="186643"/>
                </a:cubicBezTo>
                <a:lnTo>
                  <a:pt x="4433316" y="6003845"/>
                </a:lnTo>
                <a:cubicBezTo>
                  <a:pt x="4433316" y="6106925"/>
                  <a:pt x="4349753" y="6190488"/>
                  <a:pt x="4246673"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347132" y="6529916"/>
            <a:ext cx="3284341" cy="328085"/>
          </a:xfrm>
          <a:prstGeom prst="rect">
            <a:avLst/>
          </a:prstGeom>
        </p:spPr>
        <p:txBody>
          <a:bodyPr/>
          <a:lstStyle/>
          <a:p>
            <a:fld id="{3D127003-26EA-4E29-A915-6163B9A3B02A}" type="datetime1">
              <a:rPr lang="en-US" smtClean="0"/>
              <a:t>6/9/2026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529916"/>
            <a:ext cx="2805405" cy="328084"/>
          </a:xfrm>
          <a:prstGeom prst="rect">
            <a:avLst/>
          </a:prstGeo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28ED8B4C-3B70-7229-7BC1-2CA7F422854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6890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24995" y="912388"/>
            <a:ext cx="6800971" cy="932688"/>
          </a:xfrm>
        </p:spPr>
        <p:txBody>
          <a:bodyPr anchor="b"/>
          <a:lstStyle>
            <a:lvl1pPr>
              <a:defRPr sz="44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D00EEA7-B56C-0FE1-DD57-6EA768316748}"/>
              </a:ext>
            </a:extLst>
          </p:cNvPr>
          <p:cNvSpPr>
            <a:spLocks noGrp="1"/>
          </p:cNvSpPr>
          <p:nvPr>
            <p:ph type="pic" sz="quarter" idx="13"/>
          </p:nvPr>
        </p:nvSpPr>
        <p:spPr>
          <a:xfrm>
            <a:off x="358140" y="333756"/>
            <a:ext cx="3665220" cy="6190488"/>
          </a:xfrm>
          <a:custGeom>
            <a:avLst/>
            <a:gdLst>
              <a:gd name="connsiteX0" fmla="*/ 186643 w 3665220"/>
              <a:gd name="connsiteY0" fmla="*/ 0 h 6190488"/>
              <a:gd name="connsiteX1" fmla="*/ 3665220 w 3665220"/>
              <a:gd name="connsiteY1" fmla="*/ 0 h 6190488"/>
              <a:gd name="connsiteX2" fmla="*/ 3665220 w 3665220"/>
              <a:gd name="connsiteY2" fmla="*/ 6190488 h 6190488"/>
              <a:gd name="connsiteX3" fmla="*/ 186643 w 3665220"/>
              <a:gd name="connsiteY3" fmla="*/ 6190488 h 6190488"/>
              <a:gd name="connsiteX4" fmla="*/ 0 w 3665220"/>
              <a:gd name="connsiteY4" fmla="*/ 6003845 h 6190488"/>
              <a:gd name="connsiteX5" fmla="*/ 0 w 3665220"/>
              <a:gd name="connsiteY5" fmla="*/ 186643 h 6190488"/>
              <a:gd name="connsiteX6" fmla="*/ 186643 w 366522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5220" h="6190488">
                <a:moveTo>
                  <a:pt x="186643" y="0"/>
                </a:moveTo>
                <a:lnTo>
                  <a:pt x="3665220" y="0"/>
                </a:lnTo>
                <a:lnTo>
                  <a:pt x="3665220"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2499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529916"/>
            <a:ext cx="3494314" cy="328084"/>
          </a:xfrm>
          <a:prstGeom prst="rect">
            <a:avLst/>
          </a:prstGeom>
        </p:spPr>
        <p:txBody>
          <a:bodyPr/>
          <a:lstStyle/>
          <a:p>
            <a:fld id="{FC8398B2-10D9-44F6-A6BD-93FBB0F2ED95}" type="datetime1">
              <a:rPr lang="en-US" smtClean="0"/>
              <a:t>6/9/2026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42F2155E-50E7-C260-4CB2-28DE7F08650E}"/>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9824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99AA6AA-9FAC-AA42-597B-AAAAEDA9E09F}"/>
              </a:ext>
            </a:extLst>
          </p:cNvPr>
          <p:cNvSpPr>
            <a:spLocks noGrp="1"/>
          </p:cNvSpPr>
          <p:nvPr>
            <p:ph type="title"/>
          </p:nvPr>
        </p:nvSpPr>
        <p:spPr>
          <a:xfrm>
            <a:off x="859536" y="912388"/>
            <a:ext cx="6800971" cy="932688"/>
          </a:xfrm>
        </p:spPr>
        <p:txBody>
          <a:bodyPr anchor="b"/>
          <a:lstStyle>
            <a:lvl1pPr>
              <a:defRPr sz="44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id="{5F8572EB-0F19-5157-1262-D70FB246A99A}"/>
              </a:ext>
            </a:extLst>
          </p:cNvPr>
          <p:cNvSpPr>
            <a:spLocks noGrp="1"/>
          </p:cNvSpPr>
          <p:nvPr>
            <p:ph sz="quarter" idx="14"/>
          </p:nvPr>
        </p:nvSpPr>
        <p:spPr>
          <a:xfrm>
            <a:off x="85953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1B842C4E-40FF-AB86-90DD-9230239CDAA9}"/>
              </a:ext>
            </a:extLst>
          </p:cNvPr>
          <p:cNvSpPr>
            <a:spLocks noGrp="1"/>
          </p:cNvSpPr>
          <p:nvPr>
            <p:ph type="pic" sz="quarter" idx="13"/>
          </p:nvPr>
        </p:nvSpPr>
        <p:spPr>
          <a:xfrm>
            <a:off x="8091732" y="333756"/>
            <a:ext cx="3742128" cy="6190488"/>
          </a:xfrm>
          <a:custGeom>
            <a:avLst/>
            <a:gdLst>
              <a:gd name="connsiteX0" fmla="*/ 0 w 3742128"/>
              <a:gd name="connsiteY0" fmla="*/ 0 h 6190488"/>
              <a:gd name="connsiteX1" fmla="*/ 3555485 w 3742128"/>
              <a:gd name="connsiteY1" fmla="*/ 0 h 6190488"/>
              <a:gd name="connsiteX2" fmla="*/ 3742128 w 3742128"/>
              <a:gd name="connsiteY2" fmla="*/ 186643 h 6190488"/>
              <a:gd name="connsiteX3" fmla="*/ 3742128 w 3742128"/>
              <a:gd name="connsiteY3" fmla="*/ 6003845 h 6190488"/>
              <a:gd name="connsiteX4" fmla="*/ 3555485 w 3742128"/>
              <a:gd name="connsiteY4" fmla="*/ 6190488 h 6190488"/>
              <a:gd name="connsiteX5" fmla="*/ 0 w 3742128"/>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128" h="6190488">
                <a:moveTo>
                  <a:pt x="0" y="0"/>
                </a:moveTo>
                <a:lnTo>
                  <a:pt x="3555485" y="0"/>
                </a:lnTo>
                <a:cubicBezTo>
                  <a:pt x="3658565" y="0"/>
                  <a:pt x="3742128" y="83563"/>
                  <a:pt x="3742128" y="186643"/>
                </a:cubicBezTo>
                <a:lnTo>
                  <a:pt x="3742128" y="6003845"/>
                </a:lnTo>
                <a:cubicBezTo>
                  <a:pt x="3742128" y="6106925"/>
                  <a:pt x="3658565" y="6190488"/>
                  <a:pt x="3555485"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47132" y="6529916"/>
            <a:ext cx="3284341" cy="328084"/>
          </a:xfrm>
          <a:prstGeom prst="rect">
            <a:avLst/>
          </a:prstGeom>
        </p:spPr>
        <p:txBody>
          <a:bodyPr/>
          <a:lstStyle/>
          <a:p>
            <a:fld id="{DCAE8F83-67FA-404A-B769-CAB4959C0FA7}" type="datetime1">
              <a:rPr lang="en-US" smtClean="0"/>
              <a:t>6/9/2026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635E0701-D961-E590-72A4-CFE60A942FB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4587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5B410A-8F1F-C41B-C2EA-3ADD36BB7D5B}"/>
              </a:ext>
            </a:extLst>
          </p:cNvPr>
          <p:cNvSpPr>
            <a:spLocks noGrp="1"/>
          </p:cNvSpPr>
          <p:nvPr>
            <p:ph type="title"/>
          </p:nvPr>
        </p:nvSpPr>
        <p:spPr>
          <a:xfrm>
            <a:off x="7053972" y="907302"/>
            <a:ext cx="4361688" cy="1386965"/>
          </a:xfrm>
        </p:spPr>
        <p:txBody>
          <a:bodyPr anchor="t"/>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3675BA77-EBBB-9336-6E26-E6A278DEC64C}"/>
              </a:ext>
            </a:extLst>
          </p:cNvPr>
          <p:cNvSpPr>
            <a:spLocks noGrp="1"/>
          </p:cNvSpPr>
          <p:nvPr>
            <p:ph type="pic" sz="quarter" idx="13"/>
          </p:nvPr>
        </p:nvSpPr>
        <p:spPr>
          <a:xfrm>
            <a:off x="358140" y="333756"/>
            <a:ext cx="6253369" cy="6190488"/>
          </a:xfrm>
          <a:custGeom>
            <a:avLst/>
            <a:gdLst>
              <a:gd name="connsiteX0" fmla="*/ 186643 w 6253369"/>
              <a:gd name="connsiteY0" fmla="*/ 0 h 6190488"/>
              <a:gd name="connsiteX1" fmla="*/ 6253369 w 6253369"/>
              <a:gd name="connsiteY1" fmla="*/ 0 h 6190488"/>
              <a:gd name="connsiteX2" fmla="*/ 6253369 w 6253369"/>
              <a:gd name="connsiteY2" fmla="*/ 6190488 h 6190488"/>
              <a:gd name="connsiteX3" fmla="*/ 186643 w 6253369"/>
              <a:gd name="connsiteY3" fmla="*/ 6190488 h 6190488"/>
              <a:gd name="connsiteX4" fmla="*/ 0 w 6253369"/>
              <a:gd name="connsiteY4" fmla="*/ 6003845 h 6190488"/>
              <a:gd name="connsiteX5" fmla="*/ 0 w 6253369"/>
              <a:gd name="connsiteY5" fmla="*/ 186643 h 6190488"/>
              <a:gd name="connsiteX6" fmla="*/ 186643 w 6253369"/>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53369" h="6190488">
                <a:moveTo>
                  <a:pt x="186643" y="0"/>
                </a:moveTo>
                <a:lnTo>
                  <a:pt x="6253369" y="0"/>
                </a:lnTo>
                <a:lnTo>
                  <a:pt x="6253369"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9" name="Content Placeholder 7">
            <a:extLst>
              <a:ext uri="{FF2B5EF4-FFF2-40B4-BE49-F238E27FC236}">
                <a16:creationId xmlns:a16="http://schemas.microsoft.com/office/drawing/2014/main" id="{CFD057C1-E5F9-48C1-C100-98561B816AC5}"/>
              </a:ext>
            </a:extLst>
          </p:cNvPr>
          <p:cNvSpPr>
            <a:spLocks noGrp="1"/>
          </p:cNvSpPr>
          <p:nvPr>
            <p:ph sz="quarter" idx="14"/>
          </p:nvPr>
        </p:nvSpPr>
        <p:spPr>
          <a:xfrm>
            <a:off x="7053972"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EA9C6C39-F32F-7B92-4B04-DE603E8CAB22}"/>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1419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302"/>
            <a:ext cx="4361688" cy="138696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89A950D-4E95-617D-73A8-2088AA91A845}"/>
              </a:ext>
            </a:extLst>
          </p:cNvPr>
          <p:cNvSpPr>
            <a:spLocks noGrp="1"/>
          </p:cNvSpPr>
          <p:nvPr>
            <p:ph type="pic" sz="quarter" idx="13"/>
          </p:nvPr>
        </p:nvSpPr>
        <p:spPr>
          <a:xfrm>
            <a:off x="5749422" y="333756"/>
            <a:ext cx="6086539"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29916"/>
            <a:ext cx="2031073" cy="328084"/>
          </a:xfrm>
          <a:prstGeom prst="rect">
            <a:avLst/>
          </a:prstGeom>
        </p:spPr>
        <p:txBody>
          <a:bodyPr/>
          <a:lstStyle/>
          <a:p>
            <a:fld id="{D5E635FD-01E5-4F9B-B7E3-4E8E4D553502}"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6C6B2973-B39B-795B-C998-BD99945AC58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3223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D06E528-2C9F-FF0A-C704-D5311E88B5CA}"/>
              </a:ext>
            </a:extLst>
          </p:cNvPr>
          <p:cNvSpPr>
            <a:spLocks noGrp="1"/>
          </p:cNvSpPr>
          <p:nvPr>
            <p:ph type="title"/>
          </p:nvPr>
        </p:nvSpPr>
        <p:spPr>
          <a:xfrm>
            <a:off x="6882554" y="905256"/>
            <a:ext cx="4572000" cy="932688"/>
          </a:xfrm>
        </p:spPr>
        <p:txBody>
          <a:bodyPr anchor="b"/>
          <a:lstStyle>
            <a:lvl1pPr>
              <a:defRPr sz="32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98AE6960-1685-F3C4-C297-F7D9C123BDA2}"/>
              </a:ext>
            </a:extLst>
          </p:cNvPr>
          <p:cNvSpPr>
            <a:spLocks noGrp="1"/>
          </p:cNvSpPr>
          <p:nvPr>
            <p:ph type="pic" sz="quarter" idx="13"/>
          </p:nvPr>
        </p:nvSpPr>
        <p:spPr>
          <a:xfrm>
            <a:off x="358956" y="338328"/>
            <a:ext cx="6129344" cy="6181344"/>
          </a:xfrm>
          <a:custGeom>
            <a:avLst/>
            <a:gdLst>
              <a:gd name="connsiteX0" fmla="*/ 186368 w 6129344"/>
              <a:gd name="connsiteY0" fmla="*/ 0 h 6181344"/>
              <a:gd name="connsiteX1" fmla="*/ 6129344 w 6129344"/>
              <a:gd name="connsiteY1" fmla="*/ 0 h 6181344"/>
              <a:gd name="connsiteX2" fmla="*/ 6129344 w 6129344"/>
              <a:gd name="connsiteY2" fmla="*/ 6181344 h 6181344"/>
              <a:gd name="connsiteX3" fmla="*/ 186368 w 6129344"/>
              <a:gd name="connsiteY3" fmla="*/ 6181344 h 6181344"/>
              <a:gd name="connsiteX4" fmla="*/ 0 w 6129344"/>
              <a:gd name="connsiteY4" fmla="*/ 5994976 h 6181344"/>
              <a:gd name="connsiteX5" fmla="*/ 0 w 6129344"/>
              <a:gd name="connsiteY5" fmla="*/ 186368 h 6181344"/>
              <a:gd name="connsiteX6" fmla="*/ 186368 w 6129344"/>
              <a:gd name="connsiteY6" fmla="*/ 0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29344" h="6181344">
                <a:moveTo>
                  <a:pt x="186368" y="0"/>
                </a:moveTo>
                <a:lnTo>
                  <a:pt x="6129344" y="0"/>
                </a:lnTo>
                <a:lnTo>
                  <a:pt x="6129344" y="6181344"/>
                </a:lnTo>
                <a:lnTo>
                  <a:pt x="186368" y="6181344"/>
                </a:lnTo>
                <a:cubicBezTo>
                  <a:pt x="83440" y="6181344"/>
                  <a:pt x="0" y="6097904"/>
                  <a:pt x="0" y="5994976"/>
                </a:cubicBezTo>
                <a:lnTo>
                  <a:pt x="0" y="186368"/>
                </a:lnTo>
                <a:cubicBezTo>
                  <a:pt x="0" y="83440"/>
                  <a:pt x="83440" y="0"/>
                  <a:pt x="186368"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10" name="Content Placeholder 7">
            <a:extLst>
              <a:ext uri="{FF2B5EF4-FFF2-40B4-BE49-F238E27FC236}">
                <a16:creationId xmlns:a16="http://schemas.microsoft.com/office/drawing/2014/main" id="{F131C32E-547E-EA2F-5C03-0FE106459545}"/>
              </a:ext>
            </a:extLst>
          </p:cNvPr>
          <p:cNvSpPr>
            <a:spLocks noGrp="1"/>
          </p:cNvSpPr>
          <p:nvPr>
            <p:ph sz="quarter" idx="14"/>
          </p:nvPr>
        </p:nvSpPr>
        <p:spPr>
          <a:xfrm>
            <a:off x="6882554"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529916"/>
            <a:ext cx="1772029" cy="328084"/>
          </a:xfrm>
          <a:prstGeom prst="rect">
            <a:avLst/>
          </a:prstGeom>
        </p:spPr>
        <p:txBody>
          <a:bodyPr/>
          <a:lstStyle>
            <a:lvl1pPr>
              <a:defRPr>
                <a:solidFill>
                  <a:schemeClr val="tx1"/>
                </a:solidFill>
                <a:effectLst/>
              </a:defRPr>
            </a:lvl1pPr>
          </a:lstStyle>
          <a:p>
            <a:fld id="{9DA120D7-D319-4C08-8AC1-3F29C25825B5}"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3BBCC467-E248-3764-B263-C14CD99457D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23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4572000" cy="932688"/>
          </a:xfrm>
        </p:spPr>
        <p:txBody>
          <a:bodyPr anchor="b"/>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4E3331A2-CF3B-E998-CF70-4A75C30A9245}"/>
              </a:ext>
            </a:extLst>
          </p:cNvPr>
          <p:cNvSpPr>
            <a:spLocks noGrp="1"/>
          </p:cNvSpPr>
          <p:nvPr>
            <p:ph type="pic" sz="quarter" idx="13"/>
          </p:nvPr>
        </p:nvSpPr>
        <p:spPr>
          <a:xfrm>
            <a:off x="5917720" y="333756"/>
            <a:ext cx="5916140" cy="6190488"/>
          </a:xfrm>
          <a:custGeom>
            <a:avLst/>
            <a:gdLst>
              <a:gd name="connsiteX0" fmla="*/ 0 w 5916140"/>
              <a:gd name="connsiteY0" fmla="*/ 0 h 6190488"/>
              <a:gd name="connsiteX1" fmla="*/ 5729497 w 5916140"/>
              <a:gd name="connsiteY1" fmla="*/ 0 h 6190488"/>
              <a:gd name="connsiteX2" fmla="*/ 5916140 w 5916140"/>
              <a:gd name="connsiteY2" fmla="*/ 186643 h 6190488"/>
              <a:gd name="connsiteX3" fmla="*/ 5916140 w 5916140"/>
              <a:gd name="connsiteY3" fmla="*/ 6003845 h 6190488"/>
              <a:gd name="connsiteX4" fmla="*/ 5729497 w 5916140"/>
              <a:gd name="connsiteY4" fmla="*/ 6190488 h 6190488"/>
              <a:gd name="connsiteX5" fmla="*/ 0 w 591614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6140" h="6190488">
                <a:moveTo>
                  <a:pt x="0" y="0"/>
                </a:moveTo>
                <a:lnTo>
                  <a:pt x="5729497" y="0"/>
                </a:lnTo>
                <a:cubicBezTo>
                  <a:pt x="5832577" y="0"/>
                  <a:pt x="5916140" y="83563"/>
                  <a:pt x="5916140" y="186643"/>
                </a:cubicBezTo>
                <a:lnTo>
                  <a:pt x="5916140" y="6003845"/>
                </a:lnTo>
                <a:cubicBezTo>
                  <a:pt x="5916140" y="6106925"/>
                  <a:pt x="5832577" y="6190488"/>
                  <a:pt x="572949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2031073" cy="328084"/>
          </a:xfrm>
          <a:prstGeom prst="rect">
            <a:avLst/>
          </a:prstGeom>
        </p:spPr>
        <p:txBody>
          <a:bodyPr/>
          <a:lstStyle/>
          <a:p>
            <a:fld id="{EBEC7127-1401-4DC9-A2BE-769D7BC81B47}"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441A81A3-09AD-4886-CA58-1C5308FB34ED}"/>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3942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03044" y="907299"/>
            <a:ext cx="3222923" cy="1203162"/>
          </a:xfrm>
        </p:spPr>
        <p:txBody>
          <a:bodyPr anchor="b">
            <a:normAutofit/>
          </a:bodyPr>
          <a:lstStyle>
            <a:lvl1pPr>
              <a:defRPr sz="3200"/>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E26FC952-7E45-FC54-E540-F375172C0E20}"/>
              </a:ext>
            </a:extLst>
          </p:cNvPr>
          <p:cNvSpPr>
            <a:spLocks noGrp="1"/>
          </p:cNvSpPr>
          <p:nvPr>
            <p:ph type="pic" sz="quarter" idx="13"/>
          </p:nvPr>
        </p:nvSpPr>
        <p:spPr>
          <a:xfrm>
            <a:off x="358140" y="333756"/>
            <a:ext cx="7226004" cy="6190488"/>
          </a:xfrm>
          <a:custGeom>
            <a:avLst/>
            <a:gdLst>
              <a:gd name="connsiteX0" fmla="*/ 186643 w 7226004"/>
              <a:gd name="connsiteY0" fmla="*/ 0 h 6190488"/>
              <a:gd name="connsiteX1" fmla="*/ 7226004 w 7226004"/>
              <a:gd name="connsiteY1" fmla="*/ 0 h 6190488"/>
              <a:gd name="connsiteX2" fmla="*/ 7226004 w 7226004"/>
              <a:gd name="connsiteY2" fmla="*/ 6190488 h 6190488"/>
              <a:gd name="connsiteX3" fmla="*/ 186643 w 7226004"/>
              <a:gd name="connsiteY3" fmla="*/ 6190488 h 6190488"/>
              <a:gd name="connsiteX4" fmla="*/ 0 w 7226004"/>
              <a:gd name="connsiteY4" fmla="*/ 6003845 h 6190488"/>
              <a:gd name="connsiteX5" fmla="*/ 0 w 7226004"/>
              <a:gd name="connsiteY5" fmla="*/ 186643 h 6190488"/>
              <a:gd name="connsiteX6" fmla="*/ 186643 w 7226004"/>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004" h="6190488">
                <a:moveTo>
                  <a:pt x="186643" y="0"/>
                </a:moveTo>
                <a:lnTo>
                  <a:pt x="7226004" y="0"/>
                </a:lnTo>
                <a:lnTo>
                  <a:pt x="7226004"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103044" y="2240265"/>
            <a:ext cx="3222923" cy="371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103044" y="6529915"/>
            <a:ext cx="922372" cy="328084"/>
          </a:xfrm>
          <a:prstGeom prst="rect">
            <a:avLst/>
          </a:prstGeom>
        </p:spPr>
        <p:txBody>
          <a:bodyPr/>
          <a:lstStyle/>
          <a:p>
            <a:fld id="{16B7840A-2968-4A25-82F8-DF7BABF97BC1}" type="datetime1">
              <a:rPr lang="en-US" smtClean="0"/>
              <a:t>6/9/2026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025417" y="6529915"/>
            <a:ext cx="2390244"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DCB9005A-8E92-C720-BABE-52545C043BA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3472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299"/>
            <a:ext cx="3351329" cy="1203161"/>
          </a:xfrm>
        </p:spPr>
        <p:txBody>
          <a:bodyPr anchor="b">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244789"/>
            <a:ext cx="3351329" cy="3705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93031C5B-201F-65FC-977A-E04E980A8D1F}"/>
              </a:ext>
            </a:extLst>
          </p:cNvPr>
          <p:cNvSpPr>
            <a:spLocks noGrp="1"/>
          </p:cNvSpPr>
          <p:nvPr>
            <p:ph type="pic" sz="quarter" idx="13"/>
          </p:nvPr>
        </p:nvSpPr>
        <p:spPr>
          <a:xfrm>
            <a:off x="4761780" y="333756"/>
            <a:ext cx="7072080" cy="6190488"/>
          </a:xfrm>
          <a:custGeom>
            <a:avLst/>
            <a:gdLst>
              <a:gd name="connsiteX0" fmla="*/ 0 w 7072080"/>
              <a:gd name="connsiteY0" fmla="*/ 0 h 6190488"/>
              <a:gd name="connsiteX1" fmla="*/ 6885437 w 7072080"/>
              <a:gd name="connsiteY1" fmla="*/ 0 h 6190488"/>
              <a:gd name="connsiteX2" fmla="*/ 7072080 w 7072080"/>
              <a:gd name="connsiteY2" fmla="*/ 186643 h 6190488"/>
              <a:gd name="connsiteX3" fmla="*/ 7072080 w 7072080"/>
              <a:gd name="connsiteY3" fmla="*/ 6003845 h 6190488"/>
              <a:gd name="connsiteX4" fmla="*/ 6885437 w 7072080"/>
              <a:gd name="connsiteY4" fmla="*/ 6190488 h 6190488"/>
              <a:gd name="connsiteX5" fmla="*/ 0 w 707208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2080" h="6190488">
                <a:moveTo>
                  <a:pt x="0" y="0"/>
                </a:moveTo>
                <a:lnTo>
                  <a:pt x="6885437" y="0"/>
                </a:lnTo>
                <a:cubicBezTo>
                  <a:pt x="6988517" y="0"/>
                  <a:pt x="7072080" y="83563"/>
                  <a:pt x="7072080" y="186643"/>
                </a:cubicBezTo>
                <a:lnTo>
                  <a:pt x="7072080" y="6003845"/>
                </a:lnTo>
                <a:cubicBezTo>
                  <a:pt x="7072080" y="6106925"/>
                  <a:pt x="6988517" y="6190488"/>
                  <a:pt x="688543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1067625" cy="328084"/>
          </a:xfrm>
          <a:prstGeom prst="rect">
            <a:avLst/>
          </a:prstGeom>
        </p:spPr>
        <p:txBody>
          <a:bodyPr/>
          <a:lstStyle/>
          <a:p>
            <a:fld id="{E2ABEC49-741E-472F-866C-AE933A56DB01}"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75A9B769-FEAE-2962-E26F-2A44DC7B32A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6238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00265" y="907300"/>
            <a:ext cx="3025702" cy="2114466"/>
          </a:xfrm>
        </p:spPr>
        <p:txBody>
          <a:bodyPr anchor="b"/>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D58BC462-E794-03C0-9112-F7F3BCEED143}"/>
              </a:ext>
            </a:extLst>
          </p:cNvPr>
          <p:cNvSpPr>
            <a:spLocks noGrp="1"/>
          </p:cNvSpPr>
          <p:nvPr>
            <p:ph type="pic" sz="quarter" idx="13"/>
          </p:nvPr>
        </p:nvSpPr>
        <p:spPr>
          <a:xfrm>
            <a:off x="358140" y="333756"/>
            <a:ext cx="7423225" cy="6190488"/>
          </a:xfrm>
          <a:custGeom>
            <a:avLst/>
            <a:gdLst>
              <a:gd name="connsiteX0" fmla="*/ 186643 w 7423225"/>
              <a:gd name="connsiteY0" fmla="*/ 0 h 6190488"/>
              <a:gd name="connsiteX1" fmla="*/ 7423225 w 7423225"/>
              <a:gd name="connsiteY1" fmla="*/ 0 h 6190488"/>
              <a:gd name="connsiteX2" fmla="*/ 7423225 w 7423225"/>
              <a:gd name="connsiteY2" fmla="*/ 6190488 h 6190488"/>
              <a:gd name="connsiteX3" fmla="*/ 186643 w 7423225"/>
              <a:gd name="connsiteY3" fmla="*/ 6190488 h 6190488"/>
              <a:gd name="connsiteX4" fmla="*/ 0 w 7423225"/>
              <a:gd name="connsiteY4" fmla="*/ 6003845 h 6190488"/>
              <a:gd name="connsiteX5" fmla="*/ 0 w 7423225"/>
              <a:gd name="connsiteY5" fmla="*/ 186643 h 6190488"/>
              <a:gd name="connsiteX6" fmla="*/ 186643 w 7423225"/>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23225" h="6190488">
                <a:moveTo>
                  <a:pt x="186643" y="0"/>
                </a:moveTo>
                <a:lnTo>
                  <a:pt x="7423225" y="0"/>
                </a:lnTo>
                <a:lnTo>
                  <a:pt x="7423225"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00265" y="3156095"/>
            <a:ext cx="3025702" cy="2794596"/>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529915"/>
            <a:ext cx="1003659" cy="328084"/>
          </a:xfrm>
          <a:prstGeom prst="rect">
            <a:avLst/>
          </a:prstGeom>
        </p:spPr>
        <p:txBody>
          <a:bodyPr/>
          <a:lstStyle>
            <a:lvl1pPr>
              <a:defRPr>
                <a:solidFill>
                  <a:schemeClr val="tx1"/>
                </a:solidFill>
                <a:effectLst/>
              </a:defRPr>
            </a:lvl1pPr>
          </a:lstStyle>
          <a:p>
            <a:fld id="{CB6BE5AC-BF33-4FE2-ADBE-F1A4AA52AA84}"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529915"/>
            <a:ext cx="2068899"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4" name="Rectangle: Rounded Corners 3">
            <a:extLst>
              <a:ext uri="{FF2B5EF4-FFF2-40B4-BE49-F238E27FC236}">
                <a16:creationId xmlns:a16="http://schemas.microsoft.com/office/drawing/2014/main" id="{B3CB8547-3131-E62F-78BD-1E2AB8979C91}"/>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8644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851A88DF-44ED-436B-99D1-0B8CC5A92D9A}"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06465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BEC9FA1C-AA60-4CCE-B788-3849E413B634}"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a:prstGeom prst="rect">
            <a:avLst/>
          </a:prstGeom>
        </p:spPr>
        <p:txBody>
          <a:bodyPr/>
          <a:lstStyle/>
          <a:p>
            <a:fld id="{401AF4C7-240F-4AB8-A2FA-D99DF3F7CE1C}"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a:prstGeom prst="rect">
            <a:avLst/>
          </a:prstGeo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Tree>
    <p:extLst>
      <p:ext uri="{BB962C8B-B14F-4D97-AF65-F5344CB8AC3E}">
        <p14:creationId xmlns:p14="http://schemas.microsoft.com/office/powerpoint/2010/main" val="252566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707AF85-94F0-A688-031E-5C9B12E7DA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6" y="1810322"/>
            <a:ext cx="4547183" cy="4444173"/>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0FEB7308-4C28-B462-9DD9-8D821D48BBBA}"/>
              </a:ext>
            </a:extLst>
          </p:cNvPr>
          <p:cNvSpPr>
            <a:spLocks noGrp="1"/>
          </p:cNvSpPr>
          <p:nvPr>
            <p:ph type="pic" sz="quarter" idx="16"/>
          </p:nvPr>
        </p:nvSpPr>
        <p:spPr>
          <a:xfrm>
            <a:off x="898331" y="2044501"/>
            <a:ext cx="3975817" cy="3975817"/>
          </a:xfrm>
          <a:custGeom>
            <a:avLst/>
            <a:gdLst>
              <a:gd name="connsiteX0" fmla="*/ 1987909 w 3975817"/>
              <a:gd name="connsiteY0" fmla="*/ 0 h 3975817"/>
              <a:gd name="connsiteX1" fmla="*/ 3975817 w 3975817"/>
              <a:gd name="connsiteY1" fmla="*/ 1987909 h 3975817"/>
              <a:gd name="connsiteX2" fmla="*/ 1987909 w 3975817"/>
              <a:gd name="connsiteY2" fmla="*/ 3975817 h 3975817"/>
              <a:gd name="connsiteX3" fmla="*/ 0 w 3975817"/>
              <a:gd name="connsiteY3" fmla="*/ 1987909 h 3975817"/>
              <a:gd name="connsiteX4" fmla="*/ 1987909 w 3975817"/>
              <a:gd name="connsiteY4" fmla="*/ 0 h 3975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5817" h="3975817">
                <a:moveTo>
                  <a:pt x="1987909" y="0"/>
                </a:moveTo>
                <a:cubicBezTo>
                  <a:pt x="3085800" y="0"/>
                  <a:pt x="3975817" y="890017"/>
                  <a:pt x="3975817" y="1987909"/>
                </a:cubicBezTo>
                <a:cubicBezTo>
                  <a:pt x="3975817" y="3085800"/>
                  <a:pt x="3085800" y="3975817"/>
                  <a:pt x="1987909" y="3975817"/>
                </a:cubicBezTo>
                <a:cubicBezTo>
                  <a:pt x="890017" y="3975817"/>
                  <a:pt x="0" y="3085800"/>
                  <a:pt x="0" y="1987909"/>
                </a:cubicBezTo>
                <a:cubicBezTo>
                  <a:pt x="0" y="890017"/>
                  <a:pt x="890017" y="0"/>
                  <a:pt x="1987909"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0" y="1828800"/>
            <a:ext cx="5483355"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387AD299-DE61-4CBB-BC93-03EDAFFAD605}"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37120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5BFD4E-5044-9769-5E8F-5BEC1C2A215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8" y="2271376"/>
            <a:ext cx="4155294" cy="40611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4" name="Picture Placeholder 13">
            <a:extLst>
              <a:ext uri="{FF2B5EF4-FFF2-40B4-BE49-F238E27FC236}">
                <a16:creationId xmlns:a16="http://schemas.microsoft.com/office/drawing/2014/main" id="{D4DA44E7-3265-78D1-59E3-AEFDF6112DD6}"/>
              </a:ext>
            </a:extLst>
          </p:cNvPr>
          <p:cNvSpPr>
            <a:spLocks noGrp="1"/>
          </p:cNvSpPr>
          <p:nvPr>
            <p:ph type="pic" sz="quarter" idx="16"/>
          </p:nvPr>
        </p:nvSpPr>
        <p:spPr>
          <a:xfrm>
            <a:off x="873710" y="2485372"/>
            <a:ext cx="3633170" cy="3633170"/>
          </a:xfrm>
          <a:custGeom>
            <a:avLst/>
            <a:gdLst>
              <a:gd name="connsiteX0" fmla="*/ 1816585 w 3633170"/>
              <a:gd name="connsiteY0" fmla="*/ 0 h 3633170"/>
              <a:gd name="connsiteX1" fmla="*/ 3633170 w 3633170"/>
              <a:gd name="connsiteY1" fmla="*/ 1816585 h 3633170"/>
              <a:gd name="connsiteX2" fmla="*/ 1816585 w 3633170"/>
              <a:gd name="connsiteY2" fmla="*/ 3633170 h 3633170"/>
              <a:gd name="connsiteX3" fmla="*/ 0 w 3633170"/>
              <a:gd name="connsiteY3" fmla="*/ 1816585 h 3633170"/>
              <a:gd name="connsiteX4" fmla="*/ 1816585 w 3633170"/>
              <a:gd name="connsiteY4" fmla="*/ 0 h 3633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170" h="3633170">
                <a:moveTo>
                  <a:pt x="1816585" y="0"/>
                </a:moveTo>
                <a:cubicBezTo>
                  <a:pt x="2819857" y="0"/>
                  <a:pt x="3633170" y="813313"/>
                  <a:pt x="3633170" y="1816585"/>
                </a:cubicBezTo>
                <a:cubicBezTo>
                  <a:pt x="3633170" y="2819857"/>
                  <a:pt x="2819857" y="3633170"/>
                  <a:pt x="1816585" y="3633170"/>
                </a:cubicBezTo>
                <a:cubicBezTo>
                  <a:pt x="813313" y="3633170"/>
                  <a:pt x="0" y="2819857"/>
                  <a:pt x="0" y="1816585"/>
                </a:cubicBezTo>
                <a:cubicBezTo>
                  <a:pt x="0" y="813313"/>
                  <a:pt x="813313" y="0"/>
                  <a:pt x="1816585"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FB9632C8-AF7D-4924-8414-5F0F98946906}"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6829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B50B4B-78CB-E542-02D9-864CE61BF8A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715" y="2311121"/>
            <a:ext cx="4085820" cy="39932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AA5E0D2B-AF9D-6520-DEF7-6EF60AC4660E}"/>
              </a:ext>
            </a:extLst>
          </p:cNvPr>
          <p:cNvSpPr>
            <a:spLocks noGrp="1"/>
          </p:cNvSpPr>
          <p:nvPr>
            <p:ph type="pic" sz="quarter" idx="16"/>
          </p:nvPr>
        </p:nvSpPr>
        <p:spPr>
          <a:xfrm>
            <a:off x="694412" y="2521539"/>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CB60CA09-D196-4E75-A4BA-F561F149C1FC}"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42614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25626D2-80B1-31C0-8C4C-03AEBF6B45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35066" y="2105276"/>
            <a:ext cx="4085820" cy="3993262"/>
          </a:xfrm>
          <a:prstGeom prst="rect">
            <a:avLst/>
          </a:prstGeom>
        </p:spPr>
      </p:pic>
      <p:sp>
        <p:nvSpPr>
          <p:cNvPr id="17" name="Title 1">
            <a:extLst>
              <a:ext uri="{FF2B5EF4-FFF2-40B4-BE49-F238E27FC236}">
                <a16:creationId xmlns:a16="http://schemas.microsoft.com/office/drawing/2014/main" id="{FB8AD6A1-C215-DFF8-ECFA-D092D628B627}"/>
              </a:ext>
            </a:extLst>
          </p:cNvPr>
          <p:cNvSpPr>
            <a:spLocks noGrp="1"/>
          </p:cNvSpPr>
          <p:nvPr>
            <p:ph type="title"/>
          </p:nvPr>
        </p:nvSpPr>
        <p:spPr>
          <a:xfrm>
            <a:off x="612647" y="907303"/>
            <a:ext cx="10966706" cy="1132258"/>
          </a:xfrm>
        </p:spPr>
        <p:txBody>
          <a:bodyPr/>
          <a:lstStyle>
            <a:lvl1pPr>
              <a:defRPr>
                <a:latin typeface="+mj-lt"/>
              </a:defRPr>
            </a:lvl1pPr>
          </a:lstStyle>
          <a:p>
            <a:r>
              <a:rPr lang="en-US"/>
              <a:t>Click to edit Master title style</a:t>
            </a:r>
            <a:endParaRPr lang="en-US" dirty="0"/>
          </a:p>
        </p:txBody>
      </p:sp>
      <p:sp>
        <p:nvSpPr>
          <p:cNvPr id="15" name="Text Placeholder 3">
            <a:extLst>
              <a:ext uri="{FF2B5EF4-FFF2-40B4-BE49-F238E27FC236}">
                <a16:creationId xmlns:a16="http://schemas.microsoft.com/office/drawing/2014/main" id="{2F6745D6-F853-FF75-28EF-2DD864956FC7}"/>
              </a:ext>
            </a:extLst>
          </p:cNvPr>
          <p:cNvSpPr>
            <a:spLocks noGrp="1"/>
          </p:cNvSpPr>
          <p:nvPr>
            <p:ph type="body" sz="half" idx="2"/>
          </p:nvPr>
        </p:nvSpPr>
        <p:spPr>
          <a:xfrm>
            <a:off x="612647" y="2311121"/>
            <a:ext cx="6158266" cy="3993262"/>
          </a:xfrm>
        </p:spPr>
        <p:txBody>
          <a:bodyPr anchor="t">
            <a:normAutofit/>
          </a:bodyPr>
          <a:lstStyle>
            <a:lvl1pPr marL="0" indent="0">
              <a:buNone/>
              <a:defRPr sz="1400"/>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a:extLst>
              <a:ext uri="{FF2B5EF4-FFF2-40B4-BE49-F238E27FC236}">
                <a16:creationId xmlns:a16="http://schemas.microsoft.com/office/drawing/2014/main" id="{D366C839-A25F-2CB3-40B9-811BB4C75134}"/>
              </a:ext>
            </a:extLst>
          </p:cNvPr>
          <p:cNvSpPr>
            <a:spLocks noGrp="1"/>
          </p:cNvSpPr>
          <p:nvPr>
            <p:ph type="pic" sz="quarter" idx="15"/>
          </p:nvPr>
        </p:nvSpPr>
        <p:spPr>
          <a:xfrm>
            <a:off x="7591763" y="2315694"/>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E44CA941-2112-4108-B577-DDB22688A338}"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5137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C0B019-1F65-5FF3-EACC-1DBD4333A0E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00064" y="557784"/>
            <a:ext cx="5914085" cy="5780110"/>
          </a:xfrm>
          <a:prstGeom prst="rect">
            <a:avLst/>
          </a:prstGeom>
        </p:spPr>
      </p:pic>
      <p:sp>
        <p:nvSpPr>
          <p:cNvPr id="3" name="Title 1">
            <a:extLst>
              <a:ext uri="{FF2B5EF4-FFF2-40B4-BE49-F238E27FC236}">
                <a16:creationId xmlns:a16="http://schemas.microsoft.com/office/drawing/2014/main" id="{6763DD55-592C-903A-3F9C-A96924CFEAC8}"/>
              </a:ext>
            </a:extLst>
          </p:cNvPr>
          <p:cNvSpPr>
            <a:spLocks noGrp="1"/>
          </p:cNvSpPr>
          <p:nvPr>
            <p:ph type="title"/>
          </p:nvPr>
        </p:nvSpPr>
        <p:spPr>
          <a:xfrm>
            <a:off x="612648" y="907302"/>
            <a:ext cx="4361688" cy="1649694"/>
          </a:xfrm>
        </p:spPr>
        <p:txBody>
          <a:bodyPr anchor="t"/>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4361688" cy="3434638"/>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11">
            <a:extLst>
              <a:ext uri="{FF2B5EF4-FFF2-40B4-BE49-F238E27FC236}">
                <a16:creationId xmlns:a16="http://schemas.microsoft.com/office/drawing/2014/main" id="{051C0813-C057-2B90-9C5A-3AE995C89739}"/>
              </a:ext>
            </a:extLst>
          </p:cNvPr>
          <p:cNvSpPr>
            <a:spLocks noGrp="1"/>
          </p:cNvSpPr>
          <p:nvPr>
            <p:ph type="pic" sz="quarter" idx="15"/>
          </p:nvPr>
        </p:nvSpPr>
        <p:spPr>
          <a:xfrm>
            <a:off x="6071625" y="862357"/>
            <a:ext cx="5170964" cy="5170964"/>
          </a:xfrm>
          <a:custGeom>
            <a:avLst/>
            <a:gdLst>
              <a:gd name="connsiteX0" fmla="*/ 2585482 w 5170964"/>
              <a:gd name="connsiteY0" fmla="*/ 0 h 5170964"/>
              <a:gd name="connsiteX1" fmla="*/ 5170964 w 5170964"/>
              <a:gd name="connsiteY1" fmla="*/ 2585482 h 5170964"/>
              <a:gd name="connsiteX2" fmla="*/ 2585482 w 5170964"/>
              <a:gd name="connsiteY2" fmla="*/ 5170964 h 5170964"/>
              <a:gd name="connsiteX3" fmla="*/ 0 w 5170964"/>
              <a:gd name="connsiteY3" fmla="*/ 2585482 h 5170964"/>
              <a:gd name="connsiteX4" fmla="*/ 2585482 w 5170964"/>
              <a:gd name="connsiteY4" fmla="*/ 0 h 517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964" h="5170964">
                <a:moveTo>
                  <a:pt x="2585482" y="0"/>
                </a:moveTo>
                <a:cubicBezTo>
                  <a:pt x="4013405" y="0"/>
                  <a:pt x="5170964" y="1157560"/>
                  <a:pt x="5170964" y="2585482"/>
                </a:cubicBezTo>
                <a:cubicBezTo>
                  <a:pt x="5170964" y="4013405"/>
                  <a:pt x="4013405" y="5170964"/>
                  <a:pt x="2585482" y="5170964"/>
                </a:cubicBezTo>
                <a:cubicBezTo>
                  <a:pt x="1157560" y="5170964"/>
                  <a:pt x="0" y="4013405"/>
                  <a:pt x="0" y="2585482"/>
                </a:cubicBezTo>
                <a:cubicBezTo>
                  <a:pt x="0" y="1157560"/>
                  <a:pt x="1157560" y="0"/>
                  <a:pt x="2585482"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347132" y="6529916"/>
            <a:ext cx="3284341" cy="328084"/>
          </a:xfrm>
          <a:prstGeom prst="rect">
            <a:avLst/>
          </a:prstGeom>
        </p:spPr>
        <p:txBody>
          <a:bodyPr/>
          <a:lstStyle/>
          <a:p>
            <a:fld id="{7D3302DA-6AFE-4F11-B5FB-C17B82EA8578}" type="datetime1">
              <a:rPr lang="en-US" smtClean="0"/>
              <a:t>6/9/2026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92112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67907A-96CA-89D9-9FD8-C85BFFEAF6EB}"/>
              </a:ext>
            </a:extLst>
          </p:cNvPr>
          <p:cNvSpPr>
            <a:spLocks noGrp="1"/>
          </p:cNvSpPr>
          <p:nvPr>
            <p:ph type="title"/>
          </p:nvPr>
        </p:nvSpPr>
        <p:spPr>
          <a:xfrm>
            <a:off x="860316" y="4421770"/>
            <a:ext cx="10499656" cy="1528927"/>
          </a:xfrm>
        </p:spPr>
        <p:txBody>
          <a:bodyPr>
            <a:normAutofit/>
          </a:bodyPr>
          <a:lstStyle>
            <a:lvl1pPr algn="l">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824A94E6-CFC2-45CB-1F4E-C00A6DA2F700}"/>
              </a:ext>
            </a:extLst>
          </p:cNvPr>
          <p:cNvSpPr>
            <a:spLocks noGrp="1"/>
          </p:cNvSpPr>
          <p:nvPr>
            <p:ph sz="quarter" idx="13" hasCustomPrompt="1"/>
          </p:nvPr>
        </p:nvSpPr>
        <p:spPr>
          <a:xfrm>
            <a:off x="866336" y="1330310"/>
            <a:ext cx="10499656" cy="3273331"/>
          </a:xfrm>
        </p:spPr>
        <p:txBody>
          <a:bodyPr anchor="b">
            <a:normAutofit/>
          </a:bodyPr>
          <a:lstStyle>
            <a:lvl1pPr marL="0" indent="0" algn="l">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C3619648-D57F-48C1-8026-D656192BFCE5}" type="datetime1">
              <a:rPr lang="en-US" smtClean="0"/>
              <a:t>6/9/2026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9" name="Rectangle: Rounded Corners 8">
            <a:extLst>
              <a:ext uri="{FF2B5EF4-FFF2-40B4-BE49-F238E27FC236}">
                <a16:creationId xmlns:a16="http://schemas.microsoft.com/office/drawing/2014/main" id="{FA1F52FC-EB68-58F2-85B1-6235B55362A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838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804120"/>
            <a:ext cx="10543032" cy="4206240"/>
          </a:xfrm>
        </p:spPr>
        <p:txBody>
          <a:bodyPr anchor="b">
            <a:normAutofit/>
          </a:bodyPr>
          <a:lstStyle>
            <a:lvl1pPr marL="0" indent="0" algn="ctr">
              <a:lnSpc>
                <a:spcPct val="90000"/>
              </a:lnSpc>
              <a:buNone/>
              <a:defRPr sz="232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D7688EBA-E81D-4EC6-8C2B-03A401A980DE}" type="datetime1">
              <a:rPr lang="en-US" smtClean="0"/>
              <a:t>6/9/2026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7ACAAB8A-DD1F-F240-8651-22FAC159B42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766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421770"/>
            <a:ext cx="7525512" cy="1933310"/>
          </a:xfrm>
        </p:spPr>
        <p:txBody>
          <a:bodyPr>
            <a:normAutofit/>
          </a:bodyPr>
          <a:lstStyle>
            <a:lvl1pPr algn="ctr">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1353387"/>
            <a:ext cx="10543032" cy="3273331"/>
          </a:xfrm>
        </p:spPr>
        <p:txBody>
          <a:bodyPr anchor="b">
            <a:normAutofit/>
          </a:bodyPr>
          <a:lstStyle>
            <a:lvl1pPr marL="0" indent="0" algn="ctr">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175A1B29-DFBD-4673-8328-3ED6619AAB50}" type="datetime1">
              <a:rPr lang="en-US" smtClean="0"/>
              <a:t>6/9/2026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A42EF41C-4509-4150-C0F1-83BB756ACF5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724529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63662" y="561268"/>
            <a:ext cx="9264676" cy="5735465"/>
          </a:xfrm>
        </p:spPr>
        <p:txBody>
          <a:bodyPr anchor="ctr">
            <a:noAutofit/>
          </a:bodyPr>
          <a:lstStyle>
            <a:lvl1pPr marL="0" indent="0" algn="ctr">
              <a:lnSpc>
                <a:spcPct val="80000"/>
              </a:lnSpc>
              <a:buNone/>
              <a:defRPr lang="en-US" sz="6600" b="0" kern="1200" cap="all" baseline="0" dirty="0">
                <a:solidFill>
                  <a:schemeClr val="tx1"/>
                </a:solidFill>
                <a:latin typeface="+mj-lt"/>
                <a:ea typeface="+mj-ea"/>
                <a:cs typeface="+mj-cs"/>
              </a:defRPr>
            </a:lvl1pPr>
            <a:lvl2pPr marL="228600" indent="0" algn="ctr">
              <a:lnSpc>
                <a:spcPct val="80000"/>
              </a:lnSpc>
              <a:buNone/>
              <a:defRPr lang="en-US" sz="6600" b="0" kern="1200" cap="all" baseline="0" dirty="0">
                <a:solidFill>
                  <a:schemeClr val="tx1"/>
                </a:solidFill>
                <a:latin typeface="+mj-lt"/>
                <a:ea typeface="+mj-ea"/>
                <a:cs typeface="+mj-cs"/>
              </a:defRPr>
            </a:lvl2pPr>
            <a:lvl3pPr marL="457200" indent="0" algn="ctr">
              <a:lnSpc>
                <a:spcPct val="80000"/>
              </a:lnSpc>
              <a:buNone/>
              <a:defRPr lang="en-US" sz="6600" b="0" kern="1200" cap="all" baseline="0" dirty="0">
                <a:solidFill>
                  <a:schemeClr val="tx1"/>
                </a:solidFill>
                <a:latin typeface="+mj-lt"/>
                <a:ea typeface="+mj-ea"/>
                <a:cs typeface="+mj-cs"/>
              </a:defRPr>
            </a:lvl3pPr>
            <a:lvl4pPr marL="685800" indent="0" algn="ctr">
              <a:lnSpc>
                <a:spcPct val="100000"/>
              </a:lnSpc>
              <a:buNone/>
              <a:defRPr lang="en-US" sz="8000" b="1" kern="1200" cap="all" baseline="0" dirty="0">
                <a:solidFill>
                  <a:schemeClr val="tx1"/>
                </a:solidFill>
                <a:latin typeface="Playfair Display Black" pitchFamily="2" charset="0"/>
                <a:ea typeface="+mj-ea"/>
                <a:cs typeface="+mj-cs"/>
              </a:defRPr>
            </a:lvl4pPr>
            <a:lvl5pPr marL="914400" indent="0" algn="ctr">
              <a:lnSpc>
                <a:spcPct val="100000"/>
              </a:lnSpc>
              <a:buNone/>
              <a:defRPr lang="en-US" sz="8000" b="1" kern="1200" cap="all" baseline="0" dirty="0">
                <a:solidFill>
                  <a:schemeClr val="tx1"/>
                </a:solidFill>
                <a:latin typeface="Playfair Display Black" pitchFamily="2" charset="0"/>
                <a:ea typeface="+mj-ea"/>
                <a:cs typeface="+mj-cs"/>
              </a:defRPr>
            </a:lvl5pPr>
          </a:lstStyle>
          <a:p>
            <a:pPr lvl="0"/>
            <a:r>
              <a:rPr lang="en-US" dirty="0"/>
              <a:t>Click to add Statement</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E7C9592F-4A0D-4D12-B47E-4A7D843B26AD}" type="datetime1">
              <a:rPr lang="en-US" smtClean="0"/>
              <a:t>6/9/2026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9" name="Rectangle: Rounded Corners 8">
            <a:extLst>
              <a:ext uri="{FF2B5EF4-FFF2-40B4-BE49-F238E27FC236}">
                <a16:creationId xmlns:a16="http://schemas.microsoft.com/office/drawing/2014/main" id="{244775AE-F67F-CB44-1D87-AB4D287818A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476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90F78A7-ED9B-4802-8C3B-8810C7632A95}" type="datetime1">
              <a:rPr lang="en-US" smtClean="0"/>
              <a:t>6/9/2026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734D2A7D-7433-3BD7-B540-CAF81289672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8369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4F266F9-F826-45A4-93B2-4F421185E715}" type="datetime1">
              <a:rPr lang="en-US" smtClean="0"/>
              <a:t>6/9/2026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0F6FAFB8-6136-DD3A-86C3-855ED940D6F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968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34321655-180C-E5FF-5EBA-CB7C8C900534}"/>
              </a:ext>
            </a:extLst>
          </p:cNvPr>
          <p:cNvPicPr>
            <a:picLocks noChangeAspect="1"/>
          </p:cNvPicPr>
          <p:nvPr/>
        </p:nvPicPr>
        <p:blipFill>
          <a:blip r:embed="rId2">
            <a:extLst>
              <a:ext uri="{28A0092B-C50C-407E-A947-70E740481C1C}">
                <a14:useLocalDpi xmlns:a14="http://schemas.microsoft.com/office/drawing/2010/main" val="0"/>
              </a:ext>
            </a:extLst>
          </a:blip>
          <a:srcRect t="6267"/>
          <a:stretch/>
        </p:blipFill>
        <p:spPr>
          <a:xfrm>
            <a:off x="492638" y="0"/>
            <a:ext cx="4471248" cy="4191000"/>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2050322" y="5137616"/>
            <a:ext cx="8054173" cy="466344"/>
          </a:xfrm>
        </p:spPr>
        <p:txBody>
          <a:bodyPr anchor="ctr">
            <a:normAutofit/>
          </a:bodyPr>
          <a:lstStyle>
            <a:lvl1pPr>
              <a:lnSpc>
                <a:spcPct val="120000"/>
              </a:lnSpc>
              <a:defRPr sz="1800" cap="none" baseline="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393371" y="1188720"/>
            <a:ext cx="8593017" cy="2174966"/>
          </a:xfrm>
        </p:spPr>
        <p:txBody>
          <a:bodyPr anchor="b">
            <a:normAutofit/>
          </a:bodyPr>
          <a:lstStyle>
            <a:lvl1pPr marL="0" indent="-457200" defTabSz="914400">
              <a:lnSpc>
                <a:spcPct val="80000"/>
              </a:lnSpc>
              <a:spcBef>
                <a:spcPts val="0"/>
              </a:spcBef>
              <a:buNone/>
              <a:defRPr sz="45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DB6CF73C-93E7-489E-AE2B-E246A7DB6D93}" type="datetime1">
              <a:rPr lang="en-US" smtClean="0"/>
              <a:t>6/9/2026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2" name="Straight Connector 11">
            <a:extLst>
              <a:ext uri="{FF2B5EF4-FFF2-40B4-BE49-F238E27FC236}">
                <a16:creationId xmlns:a16="http://schemas.microsoft.com/office/drawing/2014/main" id="{0659926F-2327-8B2D-085E-499F8F38779A}"/>
              </a:ext>
            </a:extLst>
          </p:cNvPr>
          <p:cNvCxnSpPr/>
          <p:nvPr/>
        </p:nvCxnSpPr>
        <p:spPr>
          <a:xfrm>
            <a:off x="1551214" y="3477986"/>
            <a:ext cx="0" cy="199208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89977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80000"/>
              </a:lnSpc>
              <a:spcBef>
                <a:spcPts val="0"/>
              </a:spcBef>
              <a:buNone/>
              <a:defRPr sz="40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A15AF2BE-7E3A-4323-8AD1-6D4FF44FD8E1}" type="datetime1">
              <a:rPr lang="en-US" smtClean="0"/>
              <a:t>6/9/2026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CF5A24BE-62EC-1D31-CC8C-91D6C09F822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89711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80000"/>
              </a:lnSpc>
              <a:spcBef>
                <a:spcPts val="0"/>
              </a:spcBef>
              <a:buNone/>
              <a:defRPr sz="42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CB8FD7DB-FD7D-41C7-A7D0-5BAC7B3F1054}" type="datetime1">
              <a:rPr lang="en-US" smtClean="0"/>
              <a:t>6/9/2026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0CC92CDB-3DCC-F547-8EEC-BE14157A425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3182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F63BBBA-62F7-DBEC-F9CF-7226CF22297D}"/>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4" name="Text Placeholder 10">
            <a:extLst>
              <a:ext uri="{FF2B5EF4-FFF2-40B4-BE49-F238E27FC236}">
                <a16:creationId xmlns:a16="http://schemas.microsoft.com/office/drawing/2014/main" id="{70C6923B-FF9D-B437-5588-878AF0F8A070}"/>
              </a:ext>
            </a:extLst>
          </p:cNvPr>
          <p:cNvSpPr>
            <a:spLocks noGrp="1"/>
          </p:cNvSpPr>
          <p:nvPr>
            <p:ph type="body" sz="quarter" idx="13"/>
          </p:nvPr>
        </p:nvSpPr>
        <p:spPr>
          <a:xfrm>
            <a:off x="860892"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a:extLst>
              <a:ext uri="{FF2B5EF4-FFF2-40B4-BE49-F238E27FC236}">
                <a16:creationId xmlns:a16="http://schemas.microsoft.com/office/drawing/2014/main" id="{32312870-557C-564C-3520-F00CB9BF524F}"/>
              </a:ext>
            </a:extLst>
          </p:cNvPr>
          <p:cNvSpPr>
            <a:spLocks noGrp="1"/>
          </p:cNvSpPr>
          <p:nvPr>
            <p:ph type="body" sz="quarter" idx="15"/>
          </p:nvPr>
        </p:nvSpPr>
        <p:spPr>
          <a:xfrm>
            <a:off x="6285157"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7586B0B4-0F2D-499F-B46F-F681523A05A0}" type="datetime1">
              <a:rPr lang="en-US" smtClean="0"/>
              <a:t>6/9/2026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3" name="Rectangle: Rounded Corners 12">
            <a:extLst>
              <a:ext uri="{FF2B5EF4-FFF2-40B4-BE49-F238E27FC236}">
                <a16:creationId xmlns:a16="http://schemas.microsoft.com/office/drawing/2014/main" id="{FB15031E-7D6B-5DB2-0949-3226C3A6B5E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690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4C7CB3-8309-EE97-00D8-73D90094F0D7}"/>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860893"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id="{8CF4B8FC-8114-F896-19E9-61BFDBF1E798}"/>
              </a:ext>
            </a:extLst>
          </p:cNvPr>
          <p:cNvSpPr>
            <a:spLocks noGrp="1"/>
          </p:cNvSpPr>
          <p:nvPr>
            <p:ph type="body" idx="14"/>
          </p:nvPr>
        </p:nvSpPr>
        <p:spPr>
          <a:xfrm>
            <a:off x="6285158"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860892"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0">
            <a:extLst>
              <a:ext uri="{FF2B5EF4-FFF2-40B4-BE49-F238E27FC236}">
                <a16:creationId xmlns:a16="http://schemas.microsoft.com/office/drawing/2014/main" id="{BA05586D-8745-CB79-26DE-BB05CF6BF805}"/>
              </a:ext>
            </a:extLst>
          </p:cNvPr>
          <p:cNvSpPr>
            <a:spLocks noGrp="1"/>
          </p:cNvSpPr>
          <p:nvPr>
            <p:ph type="body" sz="quarter" idx="15"/>
          </p:nvPr>
        </p:nvSpPr>
        <p:spPr>
          <a:xfrm>
            <a:off x="6285157"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347132" y="6529916"/>
            <a:ext cx="3284341" cy="328084"/>
          </a:xfrm>
          <a:prstGeom prst="rect">
            <a:avLst/>
          </a:prstGeom>
        </p:spPr>
        <p:txBody>
          <a:bodyPr/>
          <a:lstStyle/>
          <a:p>
            <a:fld id="{01266551-E982-43FB-8EB6-73FB0E4FDF12}" type="datetime1">
              <a:rPr lang="en-US" smtClean="0"/>
              <a:t>6/9/2026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2" name="Rectangle: Rounded Corners 11">
            <a:extLst>
              <a:ext uri="{FF2B5EF4-FFF2-40B4-BE49-F238E27FC236}">
                <a16:creationId xmlns:a16="http://schemas.microsoft.com/office/drawing/2014/main" id="{E69FD757-76AB-74D2-BF21-512AF236806B}"/>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CF8608-BD7F-FDF6-C9FE-359BAFBCCEDE}"/>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347132" y="6529916"/>
            <a:ext cx="3284341" cy="328084"/>
          </a:xfrm>
          <a:prstGeom prst="rect">
            <a:avLst/>
          </a:prstGeom>
        </p:spPr>
        <p:txBody>
          <a:bodyPr/>
          <a:lstStyle/>
          <a:p>
            <a:fld id="{6F57FA73-4BE2-4237-90E8-28123CE1B9FA}" type="datetime1">
              <a:rPr lang="en-US" smtClean="0"/>
              <a:t>6/9/2026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144ABFCC-D627-9493-2426-A6E5682EEBD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78191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347132" y="6529916"/>
            <a:ext cx="3284341" cy="328084"/>
          </a:xfrm>
          <a:prstGeom prst="rect">
            <a:avLst/>
          </a:prstGeom>
        </p:spPr>
        <p:txBody>
          <a:bodyPr/>
          <a:lstStyle/>
          <a:p>
            <a:fld id="{68BA1E88-22B3-4091-902C-19D6AD2267FE}" type="datetime1">
              <a:rPr lang="en-US" smtClean="0"/>
              <a:t>6/9/2026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694126D0-8C62-BE14-DAD7-1281C05B8DCA}"/>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6069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347132" y="6529916"/>
            <a:ext cx="3284341" cy="328084"/>
          </a:xfrm>
          <a:prstGeom prst="rect">
            <a:avLst/>
          </a:prstGeom>
        </p:spPr>
        <p:txBody>
          <a:bodyPr/>
          <a:lstStyle/>
          <a:p>
            <a:fld id="{82EFC53A-E163-43E4-9309-C62B24E59229}" type="datetime1">
              <a:rPr lang="en-US" smtClean="0"/>
              <a:t>6/9/2026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68759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59536" y="1847088"/>
            <a:ext cx="7342307" cy="1133856"/>
          </a:xfrm>
        </p:spPr>
        <p:txBody>
          <a:bodyPr anchor="b">
            <a:noAutofit/>
          </a:bodyPr>
          <a:lstStyle>
            <a:lvl1pPr>
              <a:defRPr sz="600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59536" y="3594099"/>
            <a:ext cx="10472928"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F57D2C4C-3CEB-4A3F-A850-2A701BAB5B4F}"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60F630EC-9C35-9636-5C2F-9B305B2CCE3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384798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515E74ED-2A6E-80D7-2247-FD12F261259F}"/>
              </a:ext>
            </a:extLst>
          </p:cNvPr>
          <p:cNvPicPr>
            <a:picLocks noChangeAspect="1"/>
          </p:cNvPicPr>
          <p:nvPr/>
        </p:nvPicPr>
        <p:blipFill>
          <a:blip r:embed="rId2">
            <a:extLst>
              <a:ext uri="{28A0092B-C50C-407E-A947-70E740481C1C}">
                <a14:useLocalDpi xmlns:a14="http://schemas.microsoft.com/office/drawing/2010/main" val="0"/>
              </a:ext>
            </a:extLst>
          </a:blip>
          <a:srcRect t="47100"/>
          <a:stretch/>
        </p:blipFill>
        <p:spPr>
          <a:xfrm>
            <a:off x="462641" y="0"/>
            <a:ext cx="8989429" cy="475542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6/9/2026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BB055BD5-F132-7EB0-787E-04988310DC8B}"/>
              </a:ext>
            </a:extLst>
          </p:cNvPr>
          <p:cNvCxnSpPr>
            <a:cxnSpLocks/>
          </p:cNvCxnSpPr>
          <p:nvPr/>
        </p:nvCxnSpPr>
        <p:spPr>
          <a:xfrm>
            <a:off x="4985657" y="5238749"/>
            <a:ext cx="0" cy="882741"/>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19632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Autofit/>
          </a:bodyPr>
          <a:lstStyle/>
          <a:p>
            <a:r>
              <a:rPr lang="en-US" dirty="0"/>
              <a:t>Click to edit Master </a:t>
            </a:r>
            <a:br>
              <a:rPr lang="en-US" dirty="0"/>
            </a:br>
            <a:r>
              <a:rPr lang="en-US" dirty="0"/>
              <a:t>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47132" y="6529916"/>
            <a:ext cx="3284341" cy="328084"/>
          </a:xfrm>
          <a:prstGeom prst="rect">
            <a:avLst/>
          </a:prstGeom>
        </p:spPr>
        <p:txBody>
          <a:bodyPr vert="horz" lIns="91440" tIns="45720" rIns="91440" bIns="45720" rtlCol="0" anchor="ctr"/>
          <a:lstStyle>
            <a:lvl1pPr algn="l">
              <a:defRPr sz="900">
                <a:solidFill>
                  <a:schemeClr val="tx1"/>
                </a:solidFill>
              </a:defRPr>
            </a:lvl1pPr>
          </a:lstStyle>
          <a:p>
            <a:fld id="{665DFBE8-81F4-46A1-BB38-C49D79C4F68D}" type="datetime1">
              <a:rPr lang="en-US" smtClean="0"/>
              <a:t>6/9/2026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660019" y="6529916"/>
            <a:ext cx="2805405" cy="328084"/>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15660" y="6529916"/>
            <a:ext cx="429207" cy="328084"/>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97475463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77" r:id="rId37"/>
    <p:sldLayoutId id="2147483863" r:id="rId38"/>
    <p:sldLayoutId id="2147483864" r:id="rId39"/>
    <p:sldLayoutId id="2147483865" r:id="rId40"/>
    <p:sldLayoutId id="2147483866" r:id="rId41"/>
    <p:sldLayoutId id="2147483867" r:id="rId42"/>
    <p:sldLayoutId id="2147483868" r:id="rId43"/>
    <p:sldLayoutId id="2147483869" r:id="rId44"/>
    <p:sldLayoutId id="2147483870" r:id="rId45"/>
    <p:sldLayoutId id="2147483871" r:id="rId46"/>
    <p:sldLayoutId id="2147483872" r:id="rId47"/>
    <p:sldLayoutId id="2147483873" r:id="rId48"/>
    <p:sldLayoutId id="2147483874" r:id="rId49"/>
    <p:sldLayoutId id="2147483875" r:id="rId50"/>
    <p:sldLayoutId id="2147483876" r:id="rId51"/>
    <p:sldLayoutId id="2147483878" r:id="rId52"/>
    <p:sldLayoutId id="2147483879" r:id="rId53"/>
  </p:sldLayoutIdLst>
  <p:hf sldNum="0" hdr="0" ftr="0" dt="0"/>
  <p:txStyles>
    <p:titleStyle>
      <a:lvl1pPr algn="l" defTabSz="914400" rtl="0" eaLnBrk="1" latinLnBrk="0" hangingPunct="1">
        <a:lnSpc>
          <a:spcPct val="80000"/>
        </a:lnSpc>
        <a:spcBef>
          <a:spcPct val="0"/>
        </a:spcBef>
        <a:buNone/>
        <a:defRPr sz="4500" b="0" kern="1200" cap="all" spc="50" baseline="0">
          <a:solidFill>
            <a:schemeClr val="tx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40000"/>
        </a:lnSpc>
        <a:spcBef>
          <a:spcPts val="500"/>
        </a:spcBef>
        <a:buFont typeface="Arial" panose="020B0604020202020204" pitchFamily="34" charset="0"/>
        <a:buChar char="•"/>
        <a:defRPr sz="1200" kern="1200">
          <a:solidFill>
            <a:schemeClr val="tx1"/>
          </a:solidFill>
          <a:latin typeface="+mn-lt"/>
          <a:ea typeface="+mn-ea"/>
          <a:cs typeface="+mn-cs"/>
        </a:defRPr>
      </a:lvl2pPr>
      <a:lvl3pPr marL="685800" indent="-228600" algn="l" defTabSz="914400" rtl="0" eaLnBrk="1" latinLnBrk="0" hangingPunct="1">
        <a:lnSpc>
          <a:spcPct val="140000"/>
        </a:lnSpc>
        <a:spcBef>
          <a:spcPts val="500"/>
        </a:spcBef>
        <a:buFont typeface="Arial" panose="020B0604020202020204" pitchFamily="34" charset="0"/>
        <a:buChar char="•"/>
        <a:defRPr sz="1100" kern="1200">
          <a:solidFill>
            <a:schemeClr val="tx1"/>
          </a:solidFill>
          <a:latin typeface="+mn-lt"/>
          <a:ea typeface="+mn-ea"/>
          <a:cs typeface="+mn-cs"/>
        </a:defRPr>
      </a:lvl3pPr>
      <a:lvl4pPr marL="914400" indent="-228600" algn="l" defTabSz="914400" rtl="0" eaLnBrk="1" latinLnBrk="0" hangingPunct="1">
        <a:lnSpc>
          <a:spcPct val="140000"/>
        </a:lnSpc>
        <a:spcBef>
          <a:spcPts val="500"/>
        </a:spcBef>
        <a:buFont typeface="Arial" panose="020B0604020202020204" pitchFamily="34" charset="0"/>
        <a:buChar char="•"/>
        <a:defRPr sz="1050" kern="1200">
          <a:solidFill>
            <a:schemeClr val="tx1"/>
          </a:solidFill>
          <a:latin typeface="+mn-lt"/>
          <a:ea typeface="+mn-ea"/>
          <a:cs typeface="+mn-cs"/>
        </a:defRPr>
      </a:lvl4pPr>
      <a:lvl5pPr marL="1143000" indent="-228600" algn="l" defTabSz="914400" rtl="0" eaLnBrk="1" latinLnBrk="0" hangingPunct="1">
        <a:lnSpc>
          <a:spcPct val="14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hyperlink" Target="https://blogs.lse.ac.uk/impactofsocialsciences/2024/10/30/ai-can-carry-out-qualitative-research-at-&#8230;" TargetMode="External"/><Relationship Id="rId2" Type="http://schemas.openxmlformats.org/officeDocument/2006/relationships/notesSlide" Target="../notesSlides/notesSlide4.xml"/><Relationship Id="rId1" Type="http://schemas.openxmlformats.org/officeDocument/2006/relationships/slideLayout" Target="../slideLayouts/slideLayout47.xml"/><Relationship Id="rId5" Type="http://schemas.openxmlformats.org/officeDocument/2006/relationships/hyperlink" Target="https://journals.ub.uni-heidelberg.de/index.php/IJoDR/article/view/112641/111613" TargetMode="External"/><Relationship Id="rId4" Type="http://schemas.openxmlformats.org/officeDocument/2006/relationships/hyperlink" Target="https://psycnet.apa.org/doi/10.1037/drm000033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1752599" y="1650861"/>
            <a:ext cx="8686801" cy="2565902"/>
          </a:xfrm>
        </p:spPr>
        <p:txBody>
          <a:bodyPr>
            <a:normAutofit fontScale="90000"/>
          </a:bodyPr>
          <a:lstStyle/>
          <a:p>
            <a:r>
              <a:rPr lang="en-US" cap="none" dirty="0"/>
              <a:t>Working with ChatGPT: Personal dreamwork and research assistance</a:t>
            </a:r>
            <a:endParaRPr lang="en-US" dirty="0"/>
          </a:p>
        </p:txBody>
      </p:sp>
      <p:sp>
        <p:nvSpPr>
          <p:cNvPr id="4" name="TextBox 3">
            <a:extLst>
              <a:ext uri="{FF2B5EF4-FFF2-40B4-BE49-F238E27FC236}">
                <a16:creationId xmlns:a16="http://schemas.microsoft.com/office/drawing/2014/main" id="{418BAC0E-5A99-C526-ADDD-596786C95345}"/>
              </a:ext>
            </a:extLst>
          </p:cNvPr>
          <p:cNvSpPr txBox="1"/>
          <p:nvPr/>
        </p:nvSpPr>
        <p:spPr>
          <a:xfrm>
            <a:off x="5432612" y="4471672"/>
            <a:ext cx="5454128" cy="1754326"/>
          </a:xfrm>
          <a:prstGeom prst="rect">
            <a:avLst/>
          </a:prstGeom>
          <a:noFill/>
        </p:spPr>
        <p:txBody>
          <a:bodyPr wrap="square" rtlCol="0">
            <a:spAutoFit/>
          </a:bodyPr>
          <a:lstStyle/>
          <a:p>
            <a:r>
              <a:rPr lang="en-US" dirty="0">
                <a:latin typeface="Arial Nova Light" panose="020F0502020204030204" pitchFamily="34" charset="0"/>
              </a:rPr>
              <a:t>Jayne Gackenbach, PhD</a:t>
            </a:r>
          </a:p>
          <a:p>
            <a:r>
              <a:rPr lang="en-US" i="1" dirty="0">
                <a:latin typeface="Arial Nova Light" panose="020F0502020204030204" pitchFamily="34" charset="0"/>
              </a:rPr>
              <a:t>MacEwan University and Athabasca University</a:t>
            </a:r>
          </a:p>
          <a:p>
            <a:endParaRPr lang="en-US" i="1" dirty="0">
              <a:latin typeface="Arial Nova Light" panose="020F0502020204030204" pitchFamily="34" charset="0"/>
            </a:endParaRPr>
          </a:p>
          <a:p>
            <a:r>
              <a:rPr lang="en-US" i="1" dirty="0">
                <a:latin typeface="Arial Nova Light" panose="020F0502020204030204" pitchFamily="34" charset="0"/>
              </a:rPr>
              <a:t>Paper presented at the 2026 annual conference of the International Association for the Study of Dreams</a:t>
            </a:r>
            <a:endParaRPr lang="en-US" dirty="0">
              <a:latin typeface="Arial Nova Light" panose="020F0502020204030204" pitchFamily="34" charset="0"/>
            </a:endParaRPr>
          </a:p>
          <a:p>
            <a:endParaRPr lang="en-US" dirty="0"/>
          </a:p>
        </p:txBody>
      </p:sp>
      <p:sp>
        <p:nvSpPr>
          <p:cNvPr id="3" name="TextBox 2">
            <a:extLst>
              <a:ext uri="{FF2B5EF4-FFF2-40B4-BE49-F238E27FC236}">
                <a16:creationId xmlns:a16="http://schemas.microsoft.com/office/drawing/2014/main" id="{428A50CE-DD92-446C-EF33-F5FE9124F491}"/>
              </a:ext>
            </a:extLst>
          </p:cNvPr>
          <p:cNvSpPr txBox="1"/>
          <p:nvPr/>
        </p:nvSpPr>
        <p:spPr>
          <a:xfrm>
            <a:off x="1405054" y="5653668"/>
            <a:ext cx="2587083" cy="923330"/>
          </a:xfrm>
          <a:prstGeom prst="rect">
            <a:avLst/>
          </a:prstGeom>
          <a:solidFill>
            <a:schemeClr val="accent4">
              <a:lumMod val="75000"/>
            </a:schemeClr>
          </a:solidFill>
        </p:spPr>
        <p:txBody>
          <a:bodyPr wrap="square" rtlCol="0">
            <a:spAutoFit/>
          </a:bodyPr>
          <a:lstStyle/>
          <a:p>
            <a:r>
              <a:rPr lang="en-US" dirty="0">
                <a:solidFill>
                  <a:schemeClr val="bg1"/>
                </a:solidFill>
              </a:rPr>
              <a:t>Slides are on my website: jaynegackenbach.ca </a:t>
            </a:r>
          </a:p>
        </p:txBody>
      </p:sp>
    </p:spTree>
    <p:extLst>
      <p:ext uri="{BB962C8B-B14F-4D97-AF65-F5344CB8AC3E}">
        <p14:creationId xmlns:p14="http://schemas.microsoft.com/office/powerpoint/2010/main" val="177383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5A5D2D-290D-6B66-DBBD-27E10EA14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0613" y="3618433"/>
            <a:ext cx="2823717" cy="2860425"/>
          </a:xfrm>
          <a:prstGeom prst="rect">
            <a:avLst/>
          </a:prstGeom>
        </p:spPr>
      </p:pic>
      <p:sp>
        <p:nvSpPr>
          <p:cNvPr id="8" name="Title 1">
            <a:extLst>
              <a:ext uri="{FF2B5EF4-FFF2-40B4-BE49-F238E27FC236}">
                <a16:creationId xmlns:a16="http://schemas.microsoft.com/office/drawing/2014/main" id="{62FB449F-9D6A-D547-0EB5-74FE7F188CEA}"/>
              </a:ext>
            </a:extLst>
          </p:cNvPr>
          <p:cNvSpPr>
            <a:spLocks noGrp="1"/>
          </p:cNvSpPr>
          <p:nvPr>
            <p:ph type="title"/>
          </p:nvPr>
        </p:nvSpPr>
        <p:spPr>
          <a:xfrm>
            <a:off x="860893" y="907303"/>
            <a:ext cx="10465073" cy="1132258"/>
          </a:xfrm>
        </p:spPr>
        <p:txBody>
          <a:bodyPr/>
          <a:lstStyle/>
          <a:p>
            <a:r>
              <a:rPr lang="en-US" dirty="0"/>
              <a:t>What will be covered</a:t>
            </a:r>
          </a:p>
        </p:txBody>
      </p:sp>
      <p:sp>
        <p:nvSpPr>
          <p:cNvPr id="10" name="Content Placeholder 2">
            <a:extLst>
              <a:ext uri="{FF2B5EF4-FFF2-40B4-BE49-F238E27FC236}">
                <a16:creationId xmlns:a16="http://schemas.microsoft.com/office/drawing/2014/main" id="{C7530DEA-BB17-758B-4FA4-73D2F6ACE9B2}"/>
              </a:ext>
            </a:extLst>
          </p:cNvPr>
          <p:cNvSpPr>
            <a:spLocks noGrp="1"/>
          </p:cNvSpPr>
          <p:nvPr>
            <p:ph idx="1"/>
          </p:nvPr>
        </p:nvSpPr>
        <p:spPr>
          <a:xfrm>
            <a:off x="860893" y="2367643"/>
            <a:ext cx="10465073" cy="3583053"/>
          </a:xfrm>
        </p:spPr>
        <p:txBody>
          <a:bodyPr>
            <a:normAutofit/>
          </a:bodyPr>
          <a:lstStyle/>
          <a:p>
            <a:r>
              <a:rPr lang="en-US" sz="3200" dirty="0"/>
              <a:t>Brief personal history of teaching and research with computers and the Internet</a:t>
            </a:r>
          </a:p>
          <a:p>
            <a:r>
              <a:rPr lang="en-US" sz="3200" dirty="0"/>
              <a:t>Personal Research use of ChatGPT</a:t>
            </a:r>
          </a:p>
          <a:p>
            <a:r>
              <a:rPr lang="en-US" sz="3200" dirty="0"/>
              <a:t>Personal Dreamwork with ChatGPT</a:t>
            </a:r>
          </a:p>
        </p:txBody>
      </p:sp>
    </p:spTree>
    <p:extLst>
      <p:ext uri="{BB962C8B-B14F-4D97-AF65-F5344CB8AC3E}">
        <p14:creationId xmlns:p14="http://schemas.microsoft.com/office/powerpoint/2010/main" val="192071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48B93B5-5F1F-2A53-5ABC-2BCF3DED3CB7}"/>
              </a:ext>
            </a:extLst>
          </p:cNvPr>
          <p:cNvSpPr>
            <a:spLocks noGrp="1"/>
          </p:cNvSpPr>
          <p:nvPr>
            <p:ph type="title"/>
          </p:nvPr>
        </p:nvSpPr>
        <p:spPr>
          <a:xfrm>
            <a:off x="612648" y="548640"/>
            <a:ext cx="10653578" cy="1132258"/>
          </a:xfrm>
        </p:spPr>
        <p:txBody>
          <a:bodyPr anchor="ctr">
            <a:normAutofit fontScale="90000"/>
          </a:bodyPr>
          <a:lstStyle/>
          <a:p>
            <a:r>
              <a:rPr lang="en-US" dirty="0"/>
              <a:t>Computers/internet background</a:t>
            </a:r>
          </a:p>
        </p:txBody>
      </p:sp>
      <p:sp>
        <p:nvSpPr>
          <p:cNvPr id="10" name="Text Placeholder 2">
            <a:extLst>
              <a:ext uri="{FF2B5EF4-FFF2-40B4-BE49-F238E27FC236}">
                <a16:creationId xmlns:a16="http://schemas.microsoft.com/office/drawing/2014/main" id="{383D900A-49B2-B52A-E082-9C91AEBD1F02}"/>
              </a:ext>
            </a:extLst>
          </p:cNvPr>
          <p:cNvSpPr>
            <a:spLocks noGrp="1"/>
          </p:cNvSpPr>
          <p:nvPr>
            <p:ph sz="quarter" idx="13"/>
          </p:nvPr>
        </p:nvSpPr>
        <p:spPr>
          <a:xfrm>
            <a:off x="673759" y="1594840"/>
            <a:ext cx="5992548" cy="374171"/>
          </a:xfrm>
        </p:spPr>
        <p:txBody>
          <a:bodyPr>
            <a:normAutofit/>
          </a:bodyPr>
          <a:lstStyle/>
          <a:p>
            <a:pPr marL="0" indent="0">
              <a:lnSpc>
                <a:spcPct val="130000"/>
              </a:lnSpc>
              <a:buNone/>
            </a:pPr>
            <a:r>
              <a:rPr lang="en-US" sz="1200" dirty="0"/>
              <a:t>Lifelong interest in computers/internet</a:t>
            </a:r>
          </a:p>
        </p:txBody>
      </p:sp>
      <p:sp>
        <p:nvSpPr>
          <p:cNvPr id="12" name="Text Placeholder 3">
            <a:extLst>
              <a:ext uri="{FF2B5EF4-FFF2-40B4-BE49-F238E27FC236}">
                <a16:creationId xmlns:a16="http://schemas.microsoft.com/office/drawing/2014/main" id="{DA92A3AD-DB93-6EFE-00A7-F8025B9FE0A1}"/>
              </a:ext>
            </a:extLst>
          </p:cNvPr>
          <p:cNvSpPr>
            <a:spLocks noGrp="1"/>
          </p:cNvSpPr>
          <p:nvPr>
            <p:ph type="body" sz="quarter" idx="4294967295"/>
          </p:nvPr>
        </p:nvSpPr>
        <p:spPr>
          <a:xfrm>
            <a:off x="5242821" y="6291363"/>
            <a:ext cx="4557326" cy="467955"/>
          </a:xfrm>
        </p:spPr>
        <p:txBody>
          <a:bodyPr>
            <a:normAutofit/>
          </a:bodyPr>
          <a:lstStyle/>
          <a:p>
            <a:pPr marL="0">
              <a:lnSpc>
                <a:spcPct val="130000"/>
              </a:lnSpc>
            </a:pPr>
            <a:r>
              <a:rPr lang="en-US" sz="1300" i="1" kern="1200" dirty="0"/>
              <a:t>Not an expert on AI but have a lifelong interest</a:t>
            </a:r>
            <a:endParaRPr lang="en-US" sz="1300" kern="1200" dirty="0"/>
          </a:p>
        </p:txBody>
      </p:sp>
      <p:pic>
        <p:nvPicPr>
          <p:cNvPr id="3" name="Picture 2">
            <a:extLst>
              <a:ext uri="{FF2B5EF4-FFF2-40B4-BE49-F238E27FC236}">
                <a16:creationId xmlns:a16="http://schemas.microsoft.com/office/drawing/2014/main" id="{63D299AC-6ACF-B33D-AD4E-8B38E6B40817}"/>
              </a:ext>
            </a:extLst>
          </p:cNvPr>
          <p:cNvPicPr>
            <a:picLocks noChangeAspect="1"/>
          </p:cNvPicPr>
          <p:nvPr/>
        </p:nvPicPr>
        <p:blipFill>
          <a:blip r:embed="rId3"/>
          <a:stretch>
            <a:fillRect/>
          </a:stretch>
        </p:blipFill>
        <p:spPr>
          <a:xfrm>
            <a:off x="1528334" y="2824820"/>
            <a:ext cx="3714487" cy="3024554"/>
          </a:xfrm>
          <a:prstGeom prst="rect">
            <a:avLst/>
          </a:prstGeom>
        </p:spPr>
      </p:pic>
      <p:pic>
        <p:nvPicPr>
          <p:cNvPr id="5" name="Picture 4">
            <a:extLst>
              <a:ext uri="{FF2B5EF4-FFF2-40B4-BE49-F238E27FC236}">
                <a16:creationId xmlns:a16="http://schemas.microsoft.com/office/drawing/2014/main" id="{ADEB4D9A-7F0F-F1EC-263F-84E4AD0A3E28}"/>
              </a:ext>
            </a:extLst>
          </p:cNvPr>
          <p:cNvPicPr>
            <a:picLocks noChangeAspect="1"/>
          </p:cNvPicPr>
          <p:nvPr/>
        </p:nvPicPr>
        <p:blipFill>
          <a:blip r:embed="rId4"/>
          <a:stretch>
            <a:fillRect/>
          </a:stretch>
        </p:blipFill>
        <p:spPr>
          <a:xfrm>
            <a:off x="3608921" y="2171858"/>
            <a:ext cx="4053085" cy="3443539"/>
          </a:xfrm>
          <a:prstGeom prst="rect">
            <a:avLst/>
          </a:prstGeom>
        </p:spPr>
      </p:pic>
      <p:pic>
        <p:nvPicPr>
          <p:cNvPr id="1026" name="Picture 2">
            <a:extLst>
              <a:ext uri="{FF2B5EF4-FFF2-40B4-BE49-F238E27FC236}">
                <a16:creationId xmlns:a16="http://schemas.microsoft.com/office/drawing/2014/main" id="{25FD86C0-8A0C-5E54-A048-1401E9999D2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872" t="9537" r="15949" b="9537"/>
          <a:stretch>
            <a:fillRect/>
          </a:stretch>
        </p:blipFill>
        <p:spPr bwMode="auto">
          <a:xfrm>
            <a:off x="7170165" y="3081802"/>
            <a:ext cx="4797688" cy="30245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8F98CE1-9BC5-2FBA-AE54-38ABEF4D0570}"/>
              </a:ext>
            </a:extLst>
          </p:cNvPr>
          <p:cNvPicPr>
            <a:picLocks noChangeAspect="1"/>
          </p:cNvPicPr>
          <p:nvPr/>
        </p:nvPicPr>
        <p:blipFill>
          <a:blip r:embed="rId6"/>
          <a:srcRect t="18119" b="18119"/>
          <a:stretch>
            <a:fillRect/>
          </a:stretch>
        </p:blipFill>
        <p:spPr>
          <a:xfrm>
            <a:off x="6727418" y="447612"/>
            <a:ext cx="5146544" cy="3281537"/>
          </a:xfrm>
          <a:prstGeom prst="rect">
            <a:avLst/>
          </a:prstGeom>
        </p:spPr>
      </p:pic>
    </p:spTree>
    <p:extLst>
      <p:ext uri="{BB962C8B-B14F-4D97-AF65-F5344CB8AC3E}">
        <p14:creationId xmlns:p14="http://schemas.microsoft.com/office/powerpoint/2010/main" val="361247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39CAB-3BAF-6D89-1B5B-6A9BD7012827}"/>
              </a:ext>
            </a:extLst>
          </p:cNvPr>
          <p:cNvSpPr>
            <a:spLocks noGrp="1"/>
          </p:cNvSpPr>
          <p:nvPr>
            <p:ph type="title"/>
          </p:nvPr>
        </p:nvSpPr>
        <p:spPr>
          <a:xfrm>
            <a:off x="612646" y="664108"/>
            <a:ext cx="10360153" cy="941954"/>
          </a:xfrm>
        </p:spPr>
        <p:txBody>
          <a:bodyPr/>
          <a:lstStyle/>
          <a:p>
            <a:pPr algn="ctr"/>
            <a:r>
              <a:rPr lang="en-US" dirty="0"/>
              <a:t>Everyone’s talking about AI </a:t>
            </a:r>
          </a:p>
        </p:txBody>
      </p:sp>
      <p:pic>
        <p:nvPicPr>
          <p:cNvPr id="7" name="Picture 6">
            <a:extLst>
              <a:ext uri="{FF2B5EF4-FFF2-40B4-BE49-F238E27FC236}">
                <a16:creationId xmlns:a16="http://schemas.microsoft.com/office/drawing/2014/main" id="{50BD3B40-C624-5423-4521-FCB0BCE8A42F}"/>
              </a:ext>
            </a:extLst>
          </p:cNvPr>
          <p:cNvPicPr>
            <a:picLocks noChangeAspect="1"/>
          </p:cNvPicPr>
          <p:nvPr/>
        </p:nvPicPr>
        <p:blipFill>
          <a:blip r:embed="rId2"/>
          <a:srcRect t="20513" b="8034"/>
          <a:stretch>
            <a:fillRect/>
          </a:stretch>
        </p:blipFill>
        <p:spPr>
          <a:xfrm>
            <a:off x="0" y="1781907"/>
            <a:ext cx="12192000" cy="4900247"/>
          </a:xfrm>
          <a:prstGeom prst="rect">
            <a:avLst/>
          </a:prstGeom>
        </p:spPr>
      </p:pic>
    </p:spTree>
    <p:extLst>
      <p:ext uri="{BB962C8B-B14F-4D97-AF65-F5344CB8AC3E}">
        <p14:creationId xmlns:p14="http://schemas.microsoft.com/office/powerpoint/2010/main" val="4294564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AF8F3-129C-819F-62EE-6FC10621F6C2}"/>
              </a:ext>
            </a:extLst>
          </p:cNvPr>
          <p:cNvSpPr>
            <a:spLocks noGrp="1"/>
          </p:cNvSpPr>
          <p:nvPr>
            <p:ph type="title"/>
          </p:nvPr>
        </p:nvSpPr>
        <p:spPr>
          <a:xfrm>
            <a:off x="384583" y="812716"/>
            <a:ext cx="11422834" cy="1177049"/>
          </a:xfrm>
        </p:spPr>
        <p:txBody>
          <a:bodyPr>
            <a:normAutofit/>
          </a:bodyPr>
          <a:lstStyle/>
          <a:p>
            <a:r>
              <a:rPr lang="en-US" sz="4000" dirty="0"/>
              <a:t>Dec 7 2022 my first use of New generation of ai software</a:t>
            </a:r>
          </a:p>
        </p:txBody>
      </p:sp>
      <p:sp>
        <p:nvSpPr>
          <p:cNvPr id="10" name="Content Placeholder 2">
            <a:extLst>
              <a:ext uri="{FF2B5EF4-FFF2-40B4-BE49-F238E27FC236}">
                <a16:creationId xmlns:a16="http://schemas.microsoft.com/office/drawing/2014/main" id="{4A8D27D6-F681-7BBC-07AE-A18E0F9E811E}"/>
              </a:ext>
            </a:extLst>
          </p:cNvPr>
          <p:cNvSpPr>
            <a:spLocks noGrp="1"/>
          </p:cNvSpPr>
          <p:nvPr>
            <p:ph sz="quarter" idx="13"/>
          </p:nvPr>
        </p:nvSpPr>
        <p:spPr>
          <a:xfrm>
            <a:off x="1215074" y="2355375"/>
            <a:ext cx="9952797" cy="3689909"/>
          </a:xfrm>
        </p:spPr>
        <p:txBody>
          <a:bodyPr anchor="b">
            <a:normAutofit/>
          </a:bodyPr>
          <a:lstStyle/>
          <a:p>
            <a:pPr>
              <a:spcAft>
                <a:spcPts val="600"/>
              </a:spcAft>
            </a:pPr>
            <a:r>
              <a:rPr lang="en-US" sz="3200" dirty="0"/>
              <a:t>Then over the next 3 ½ years I used ChatGPT </a:t>
            </a:r>
          </a:p>
          <a:p>
            <a:pPr>
              <a:spcAft>
                <a:spcPts val="600"/>
              </a:spcAft>
            </a:pPr>
            <a:r>
              <a:rPr lang="en-US" sz="3200" dirty="0"/>
              <a:t>Interpret my own dreams (Jungian AI &amp; in Jungian therapy)</a:t>
            </a:r>
          </a:p>
          <a:p>
            <a:pPr>
              <a:spcAft>
                <a:spcPts val="600"/>
              </a:spcAft>
            </a:pPr>
            <a:r>
              <a:rPr lang="en-US" sz="3200" dirty="0"/>
              <a:t>Aid in doing research</a:t>
            </a:r>
          </a:p>
        </p:txBody>
      </p:sp>
    </p:spTree>
    <p:extLst>
      <p:ext uri="{BB962C8B-B14F-4D97-AF65-F5344CB8AC3E}">
        <p14:creationId xmlns:p14="http://schemas.microsoft.com/office/powerpoint/2010/main" val="300161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1C5D2E-4BDD-7BD8-EDA0-5B727D2813B6}"/>
              </a:ext>
            </a:extLst>
          </p:cNvPr>
          <p:cNvPicPr>
            <a:picLocks noChangeAspect="1"/>
          </p:cNvPicPr>
          <p:nvPr/>
        </p:nvPicPr>
        <p:blipFill>
          <a:blip r:embed="rId2"/>
          <a:stretch>
            <a:fillRect/>
          </a:stretch>
        </p:blipFill>
        <p:spPr>
          <a:xfrm>
            <a:off x="1736982" y="2508424"/>
            <a:ext cx="8718036" cy="1841152"/>
          </a:xfrm>
          <a:prstGeom prst="rect">
            <a:avLst/>
          </a:prstGeom>
        </p:spPr>
      </p:pic>
      <p:pic>
        <p:nvPicPr>
          <p:cNvPr id="3" name="Picture 2">
            <a:extLst>
              <a:ext uri="{FF2B5EF4-FFF2-40B4-BE49-F238E27FC236}">
                <a16:creationId xmlns:a16="http://schemas.microsoft.com/office/drawing/2014/main" id="{BED0A5A6-36FB-E66A-2702-B3C8835FAC7A}"/>
              </a:ext>
            </a:extLst>
          </p:cNvPr>
          <p:cNvPicPr>
            <a:picLocks noChangeAspect="1"/>
          </p:cNvPicPr>
          <p:nvPr/>
        </p:nvPicPr>
        <p:blipFill>
          <a:blip r:embed="rId3"/>
          <a:stretch>
            <a:fillRect/>
          </a:stretch>
        </p:blipFill>
        <p:spPr>
          <a:xfrm>
            <a:off x="9043639" y="731881"/>
            <a:ext cx="2444692" cy="2476373"/>
          </a:xfrm>
          <a:prstGeom prst="rect">
            <a:avLst/>
          </a:prstGeom>
        </p:spPr>
      </p:pic>
    </p:spTree>
    <p:extLst>
      <p:ext uri="{BB962C8B-B14F-4D97-AF65-F5344CB8AC3E}">
        <p14:creationId xmlns:p14="http://schemas.microsoft.com/office/powerpoint/2010/main" val="3192616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C44FCF4-3BA7-DA7C-6279-151707BD8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5363" y="0"/>
            <a:ext cx="4846637"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EE061399-E29B-2A08-0C76-0C4EBE02C32D}"/>
              </a:ext>
            </a:extLst>
          </p:cNvPr>
          <p:cNvSpPr>
            <a:spLocks noGrp="1"/>
          </p:cNvSpPr>
          <p:nvPr>
            <p:ph sz="quarter" idx="13"/>
          </p:nvPr>
        </p:nvSpPr>
        <p:spPr>
          <a:xfrm>
            <a:off x="374924" y="448680"/>
            <a:ext cx="6970439" cy="1667985"/>
          </a:xfrm>
        </p:spPr>
        <p:txBody>
          <a:bodyPr/>
          <a:lstStyle/>
          <a:p>
            <a:pPr marL="0" indent="0">
              <a:buNone/>
            </a:pPr>
            <a:r>
              <a:rPr lang="en-US" dirty="0"/>
              <a:t>I had been using AI to do Jungian dreamwork for two years before I began doing research with it in mid-2025</a:t>
            </a:r>
          </a:p>
        </p:txBody>
      </p:sp>
      <p:pic>
        <p:nvPicPr>
          <p:cNvPr id="5" name="Picture 4">
            <a:extLst>
              <a:ext uri="{FF2B5EF4-FFF2-40B4-BE49-F238E27FC236}">
                <a16:creationId xmlns:a16="http://schemas.microsoft.com/office/drawing/2014/main" id="{08E18031-948E-BD43-43AF-96F76730ABDF}"/>
              </a:ext>
            </a:extLst>
          </p:cNvPr>
          <p:cNvPicPr>
            <a:picLocks noChangeAspect="1"/>
          </p:cNvPicPr>
          <p:nvPr/>
        </p:nvPicPr>
        <p:blipFill>
          <a:blip r:embed="rId3"/>
          <a:srcRect l="21794" t="26196" r="21912" b="19215"/>
          <a:stretch>
            <a:fillRect/>
          </a:stretch>
        </p:blipFill>
        <p:spPr>
          <a:xfrm>
            <a:off x="481984" y="2565344"/>
            <a:ext cx="6863379" cy="3743662"/>
          </a:xfrm>
          <a:prstGeom prst="rect">
            <a:avLst/>
          </a:prstGeom>
        </p:spPr>
      </p:pic>
    </p:spTree>
    <p:extLst>
      <p:ext uri="{BB962C8B-B14F-4D97-AF65-F5344CB8AC3E}">
        <p14:creationId xmlns:p14="http://schemas.microsoft.com/office/powerpoint/2010/main" val="3064425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E56E-7F9A-8937-5589-6E848664807F}"/>
              </a:ext>
            </a:extLst>
          </p:cNvPr>
          <p:cNvSpPr>
            <a:spLocks noGrp="1"/>
          </p:cNvSpPr>
          <p:nvPr>
            <p:ph type="title"/>
          </p:nvPr>
        </p:nvSpPr>
        <p:spPr>
          <a:xfrm>
            <a:off x="612646" y="664108"/>
            <a:ext cx="11220765" cy="863478"/>
          </a:xfrm>
        </p:spPr>
        <p:txBody>
          <a:bodyPr>
            <a:normAutofit/>
          </a:bodyPr>
          <a:lstStyle/>
          <a:p>
            <a:r>
              <a:rPr lang="en-US" sz="4000" dirty="0"/>
              <a:t>Additional research using </a:t>
            </a:r>
            <a:r>
              <a:rPr lang="en-US" sz="4000" dirty="0" err="1"/>
              <a:t>chatgpt</a:t>
            </a:r>
            <a:endParaRPr lang="en-US" sz="4000" dirty="0"/>
          </a:p>
        </p:txBody>
      </p:sp>
      <p:sp>
        <p:nvSpPr>
          <p:cNvPr id="3" name="Content Placeholder 2">
            <a:extLst>
              <a:ext uri="{FF2B5EF4-FFF2-40B4-BE49-F238E27FC236}">
                <a16:creationId xmlns:a16="http://schemas.microsoft.com/office/drawing/2014/main" id="{B5EE800D-9E67-AA9F-056E-DA3FEB65B76D}"/>
              </a:ext>
            </a:extLst>
          </p:cNvPr>
          <p:cNvSpPr>
            <a:spLocks noGrp="1"/>
          </p:cNvSpPr>
          <p:nvPr>
            <p:ph sz="quarter" idx="13"/>
          </p:nvPr>
        </p:nvSpPr>
        <p:spPr>
          <a:xfrm>
            <a:off x="1527046" y="2140222"/>
            <a:ext cx="9640825" cy="3689909"/>
          </a:xfrm>
        </p:spPr>
        <p:txBody>
          <a:bodyPr>
            <a:normAutofit/>
          </a:bodyPr>
          <a:lstStyle/>
          <a:p>
            <a:pPr marL="285750" lvl="1" indent="-285750">
              <a:buFont typeface="Arial" panose="020B0604020202020204" pitchFamily="34" charset="0"/>
              <a:buChar char="•"/>
            </a:pPr>
            <a:r>
              <a:rPr lang="en-US" sz="2400" dirty="0"/>
              <a:t>Dreams and Art in Coping with my sisters Death </a:t>
            </a:r>
          </a:p>
          <a:p>
            <a:pPr marL="742950" lvl="2" indent="-285750">
              <a:buFont typeface="Arial" panose="020B0604020202020204" pitchFamily="34" charset="0"/>
              <a:buChar char="•"/>
            </a:pPr>
            <a:r>
              <a:rPr lang="en-US" sz="2000" dirty="0"/>
              <a:t>under editorial consideration</a:t>
            </a:r>
          </a:p>
          <a:p>
            <a:pPr marL="742950" lvl="2" indent="-285750">
              <a:buFont typeface="Arial" panose="020B0604020202020204" pitchFamily="34" charset="0"/>
              <a:buChar char="•"/>
            </a:pPr>
            <a:r>
              <a:rPr lang="en-US" sz="2000" dirty="0"/>
              <a:t>Presentation at this conference (Monday, 3:45 pm, Andromeda)</a:t>
            </a:r>
          </a:p>
          <a:p>
            <a:pPr marL="285750" indent="-285750">
              <a:buFont typeface="Arial" panose="020B0604020202020204" pitchFamily="34" charset="0"/>
              <a:buChar char="•"/>
            </a:pPr>
            <a:r>
              <a:rPr lang="en-US" dirty="0"/>
              <a:t>Dreams and media use </a:t>
            </a:r>
          </a:p>
          <a:p>
            <a:pPr marL="514350" lvl="1" indent="-285750">
              <a:buFont typeface="Arial" panose="020B0604020202020204" pitchFamily="34" charset="0"/>
              <a:buChar char="•"/>
            </a:pPr>
            <a:r>
              <a:rPr lang="en-US" dirty="0"/>
              <a:t>Presentation at this conference (Monday, 5:30 pm, Aquarius-Th)</a:t>
            </a:r>
          </a:p>
          <a:p>
            <a:pPr marL="285750" indent="-285750">
              <a:buFont typeface="Arial" panose="020B0604020202020204" pitchFamily="34" charset="0"/>
              <a:buChar char="•"/>
            </a:pPr>
            <a:r>
              <a:rPr lang="en-US" dirty="0"/>
              <a:t>Various other possibilities </a:t>
            </a:r>
          </a:p>
        </p:txBody>
      </p:sp>
    </p:spTree>
    <p:extLst>
      <p:ext uri="{BB962C8B-B14F-4D97-AF65-F5344CB8AC3E}">
        <p14:creationId xmlns:p14="http://schemas.microsoft.com/office/powerpoint/2010/main" val="2713416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6FC070-CE75-2114-9573-2B249FD7A741}"/>
              </a:ext>
            </a:extLst>
          </p:cNvPr>
          <p:cNvSpPr>
            <a:spLocks noGrp="1"/>
          </p:cNvSpPr>
          <p:nvPr>
            <p:ph type="title"/>
          </p:nvPr>
        </p:nvSpPr>
        <p:spPr>
          <a:xfrm>
            <a:off x="636979" y="1080094"/>
            <a:ext cx="4142232" cy="3946286"/>
          </a:xfrm>
        </p:spPr>
        <p:txBody>
          <a:bodyPr anchor="t">
            <a:normAutofit/>
          </a:bodyPr>
          <a:lstStyle/>
          <a:p>
            <a:r>
              <a:rPr lang="en-US" dirty="0"/>
              <a:t>Major</a:t>
            </a:r>
            <a:br>
              <a:rPr lang="en-US" dirty="0"/>
            </a:br>
            <a:r>
              <a:rPr lang="en-US" dirty="0"/>
              <a:t>Lessons Learned</a:t>
            </a:r>
          </a:p>
        </p:txBody>
      </p:sp>
      <p:graphicFrame>
        <p:nvGraphicFramePr>
          <p:cNvPr id="10" name="Content Placeholder 2">
            <a:extLst>
              <a:ext uri="{FF2B5EF4-FFF2-40B4-BE49-F238E27FC236}">
                <a16:creationId xmlns:a16="http://schemas.microsoft.com/office/drawing/2014/main" id="{AE710B19-CC2D-3B7B-725B-8FDC5143732F}"/>
              </a:ext>
            </a:extLst>
          </p:cNvPr>
          <p:cNvGraphicFramePr>
            <a:graphicFrameLocks noGrp="1"/>
          </p:cNvGraphicFramePr>
          <p:nvPr>
            <p:ph sz="quarter" idx="13"/>
            <p:extLst>
              <p:ext uri="{D42A27DB-BD31-4B8C-83A1-F6EECF244321}">
                <p14:modId xmlns:p14="http://schemas.microsoft.com/office/powerpoint/2010/main" val="3411841299"/>
              </p:ext>
            </p:extLst>
          </p:nvPr>
        </p:nvGraphicFramePr>
        <p:xfrm>
          <a:off x="5522913" y="877456"/>
          <a:ext cx="6159500" cy="53908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4DEAAF57-B90E-8241-28CF-4F0638021B05}"/>
              </a:ext>
            </a:extLst>
          </p:cNvPr>
          <p:cNvPicPr>
            <a:picLocks noChangeAspect="1"/>
          </p:cNvPicPr>
          <p:nvPr/>
        </p:nvPicPr>
        <p:blipFill>
          <a:blip r:embed="rId7"/>
          <a:stretch>
            <a:fillRect/>
          </a:stretch>
        </p:blipFill>
        <p:spPr>
          <a:xfrm>
            <a:off x="1513197" y="3053237"/>
            <a:ext cx="2822693" cy="2859272"/>
          </a:xfrm>
          <a:prstGeom prst="rect">
            <a:avLst/>
          </a:prstGeom>
        </p:spPr>
      </p:pic>
    </p:spTree>
    <p:extLst>
      <p:ext uri="{BB962C8B-B14F-4D97-AF65-F5344CB8AC3E}">
        <p14:creationId xmlns:p14="http://schemas.microsoft.com/office/powerpoint/2010/main" val="291926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383A4C-DC00-A266-4D5D-751B0AB7ABB4}"/>
              </a:ext>
            </a:extLst>
          </p:cNvPr>
          <p:cNvSpPr>
            <a:spLocks noGrp="1"/>
          </p:cNvSpPr>
          <p:nvPr>
            <p:ph type="title"/>
          </p:nvPr>
        </p:nvSpPr>
        <p:spPr/>
        <p:txBody>
          <a:bodyPr/>
          <a:lstStyle/>
          <a:p>
            <a:r>
              <a:rPr lang="en-US" dirty="0"/>
              <a:t>Pro’s and Con’s for research</a:t>
            </a:r>
          </a:p>
        </p:txBody>
      </p:sp>
      <p:sp>
        <p:nvSpPr>
          <p:cNvPr id="5" name="Text Placeholder 4">
            <a:extLst>
              <a:ext uri="{FF2B5EF4-FFF2-40B4-BE49-F238E27FC236}">
                <a16:creationId xmlns:a16="http://schemas.microsoft.com/office/drawing/2014/main" id="{1BD34C97-3995-FF70-E907-811924477A45}"/>
              </a:ext>
            </a:extLst>
          </p:cNvPr>
          <p:cNvSpPr>
            <a:spLocks noGrp="1"/>
          </p:cNvSpPr>
          <p:nvPr>
            <p:ph type="body" sz="quarter" idx="13"/>
          </p:nvPr>
        </p:nvSpPr>
        <p:spPr>
          <a:xfrm>
            <a:off x="860891" y="1753496"/>
            <a:ext cx="10465073" cy="4494905"/>
          </a:xfrm>
        </p:spPr>
        <p:txBody>
          <a:bodyPr>
            <a:normAutofit/>
          </a:bodyPr>
          <a:lstStyle/>
          <a:p>
            <a:pPr marL="228600" lvl="1" indent="0">
              <a:buNone/>
            </a:pPr>
            <a:r>
              <a:rPr lang="en-US" sz="1800" dirty="0"/>
              <a:t>Sources found rapidly </a:t>
            </a:r>
          </a:p>
          <a:p>
            <a:pPr lvl="2"/>
            <a:r>
              <a:rPr lang="en-US" sz="1600" dirty="0"/>
              <a:t>Often some element of source citation is wrong – from a page number to the entire source</a:t>
            </a:r>
          </a:p>
          <a:p>
            <a:pPr marL="228600" lvl="1" indent="0">
              <a:buNone/>
            </a:pPr>
            <a:r>
              <a:rPr lang="en-US" sz="1800" dirty="0"/>
              <a:t>Aids in writing and editing</a:t>
            </a:r>
          </a:p>
          <a:p>
            <a:pPr lvl="2"/>
            <a:r>
              <a:rPr lang="en-US" sz="1600" dirty="0"/>
              <a:t>Too easy to let it do too much so that the researchers' ideas get lost</a:t>
            </a:r>
          </a:p>
          <a:p>
            <a:pPr marL="228600" lvl="1" indent="0">
              <a:buNone/>
            </a:pPr>
            <a:r>
              <a:rPr lang="en-US" sz="1800" dirty="0"/>
              <a:t>Teaches current status of various fields of inquiry</a:t>
            </a:r>
          </a:p>
          <a:p>
            <a:pPr lvl="2"/>
            <a:r>
              <a:rPr lang="en-US" sz="1600" dirty="0"/>
              <a:t>I did not have to learn empirical art evaluation systems from scratch – I learned it from ChatGPT with sources and then in discussion decided how to evaluate the artwork </a:t>
            </a:r>
          </a:p>
          <a:p>
            <a:pPr lvl="2"/>
            <a:r>
              <a:rPr lang="en-US" sz="1600" dirty="0"/>
              <a:t>this was specifically in the Grief article where I did the coding. In cancer article qualitative Jungian analysis was done by ChatGPT.</a:t>
            </a:r>
          </a:p>
          <a:p>
            <a:pPr lvl="2"/>
            <a:r>
              <a:rPr lang="en-US" sz="1600" dirty="0"/>
              <a:t>Same situation with media studies – the paper on media in dreams needed a media component to the evaluation of the texts which was developed in discussion with ChatGPT</a:t>
            </a:r>
          </a:p>
        </p:txBody>
      </p:sp>
      <p:pic>
        <p:nvPicPr>
          <p:cNvPr id="3" name="Picture 2">
            <a:extLst>
              <a:ext uri="{FF2B5EF4-FFF2-40B4-BE49-F238E27FC236}">
                <a16:creationId xmlns:a16="http://schemas.microsoft.com/office/drawing/2014/main" id="{651525E4-A958-2059-1F7C-3A28B6290E1C}"/>
              </a:ext>
            </a:extLst>
          </p:cNvPr>
          <p:cNvPicPr>
            <a:picLocks noChangeAspect="1"/>
          </p:cNvPicPr>
          <p:nvPr/>
        </p:nvPicPr>
        <p:blipFill>
          <a:blip r:embed="rId3"/>
          <a:stretch>
            <a:fillRect/>
          </a:stretch>
        </p:blipFill>
        <p:spPr>
          <a:xfrm>
            <a:off x="9857678" y="2622284"/>
            <a:ext cx="1206907" cy="1222547"/>
          </a:xfrm>
          <a:prstGeom prst="rect">
            <a:avLst/>
          </a:prstGeom>
        </p:spPr>
      </p:pic>
    </p:spTree>
    <p:extLst>
      <p:ext uri="{BB962C8B-B14F-4D97-AF65-F5344CB8AC3E}">
        <p14:creationId xmlns:p14="http://schemas.microsoft.com/office/powerpoint/2010/main" val="389365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2E093-5430-D785-DC4A-E5FB0B6707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ED5D4F-9033-07CD-D935-690C9E6C7DA2}"/>
              </a:ext>
            </a:extLst>
          </p:cNvPr>
          <p:cNvSpPr>
            <a:spLocks noGrp="1"/>
          </p:cNvSpPr>
          <p:nvPr>
            <p:ph type="title"/>
          </p:nvPr>
        </p:nvSpPr>
        <p:spPr>
          <a:xfrm>
            <a:off x="863463" y="1203865"/>
            <a:ext cx="10465073" cy="1132258"/>
          </a:xfrm>
        </p:spPr>
        <p:txBody>
          <a:bodyPr/>
          <a:lstStyle/>
          <a:p>
            <a:r>
              <a:rPr lang="en-US" dirty="0"/>
              <a:t>Pro’s and Con’s for research</a:t>
            </a:r>
          </a:p>
        </p:txBody>
      </p:sp>
      <p:sp>
        <p:nvSpPr>
          <p:cNvPr id="5" name="Text Placeholder 4">
            <a:extLst>
              <a:ext uri="{FF2B5EF4-FFF2-40B4-BE49-F238E27FC236}">
                <a16:creationId xmlns:a16="http://schemas.microsoft.com/office/drawing/2014/main" id="{92539DCD-B805-6E63-46DF-DDF37BDCB481}"/>
              </a:ext>
            </a:extLst>
          </p:cNvPr>
          <p:cNvSpPr>
            <a:spLocks noGrp="1"/>
          </p:cNvSpPr>
          <p:nvPr>
            <p:ph type="body" sz="quarter" idx="13"/>
          </p:nvPr>
        </p:nvSpPr>
        <p:spPr>
          <a:xfrm>
            <a:off x="860892" y="2607276"/>
            <a:ext cx="9735390" cy="3641125"/>
          </a:xfrm>
        </p:spPr>
        <p:txBody>
          <a:bodyPr>
            <a:normAutofit/>
          </a:bodyPr>
          <a:lstStyle/>
          <a:p>
            <a:pPr marL="228600" lvl="1" indent="0">
              <a:buNone/>
            </a:pPr>
            <a:r>
              <a:rPr lang="en-US" sz="1800" dirty="0"/>
              <a:t>Can be taught to work with standing content analysis systems</a:t>
            </a:r>
          </a:p>
          <a:p>
            <a:pPr lvl="2"/>
            <a:r>
              <a:rPr lang="en-US" sz="1600" dirty="0"/>
              <a:t>Adaptations of HVDC were worked on jointly with ChatGPT in cancer and grief studies</a:t>
            </a:r>
          </a:p>
          <a:p>
            <a:pPr lvl="2"/>
            <a:r>
              <a:rPr lang="en-US" sz="1600" dirty="0"/>
              <a:t>Need to do reliability as otherwise instructions can be misunderstood</a:t>
            </a:r>
          </a:p>
          <a:p>
            <a:pPr lvl="2"/>
            <a:r>
              <a:rPr lang="en-US" sz="1600" dirty="0"/>
              <a:t>Need to do constant checking of content analysis efforts by ChatGPT as it “drifts” easily</a:t>
            </a:r>
          </a:p>
          <a:p>
            <a:pPr lvl="2"/>
            <a:r>
              <a:rPr lang="en-US" sz="1600" dirty="0"/>
              <a:t>Can do adaptations of various basic systems as needed for research question – but labor intensive if intellectually acceptable </a:t>
            </a:r>
          </a:p>
          <a:p>
            <a:pPr marL="228600" lvl="1" indent="0">
              <a:buNone/>
            </a:pPr>
            <a:r>
              <a:rPr lang="en-US" sz="1800" dirty="0"/>
              <a:t>Statistics can be done but I ended up preferring to work with SPSS</a:t>
            </a:r>
          </a:p>
        </p:txBody>
      </p:sp>
      <p:pic>
        <p:nvPicPr>
          <p:cNvPr id="3" name="Picture 2">
            <a:extLst>
              <a:ext uri="{FF2B5EF4-FFF2-40B4-BE49-F238E27FC236}">
                <a16:creationId xmlns:a16="http://schemas.microsoft.com/office/drawing/2014/main" id="{D5C07667-7EA7-1380-DA88-E519A27CE95E}"/>
              </a:ext>
            </a:extLst>
          </p:cNvPr>
          <p:cNvPicPr>
            <a:picLocks noChangeAspect="1"/>
          </p:cNvPicPr>
          <p:nvPr/>
        </p:nvPicPr>
        <p:blipFill>
          <a:blip r:embed="rId3"/>
          <a:stretch>
            <a:fillRect/>
          </a:stretch>
        </p:blipFill>
        <p:spPr>
          <a:xfrm>
            <a:off x="9497160" y="4521878"/>
            <a:ext cx="1831376" cy="1855109"/>
          </a:xfrm>
          <a:prstGeom prst="rect">
            <a:avLst/>
          </a:prstGeom>
        </p:spPr>
      </p:pic>
    </p:spTree>
    <p:extLst>
      <p:ext uri="{BB962C8B-B14F-4D97-AF65-F5344CB8AC3E}">
        <p14:creationId xmlns:p14="http://schemas.microsoft.com/office/powerpoint/2010/main" val="264112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D25A0-D5DC-5DDB-9A98-2C74E48A9896}"/>
              </a:ext>
            </a:extLst>
          </p:cNvPr>
          <p:cNvSpPr>
            <a:spLocks noGrp="1"/>
          </p:cNvSpPr>
          <p:nvPr>
            <p:ph type="title"/>
          </p:nvPr>
        </p:nvSpPr>
        <p:spPr/>
        <p:txBody>
          <a:bodyPr/>
          <a:lstStyle/>
          <a:p>
            <a:r>
              <a:rPr lang="en-US" dirty="0"/>
              <a:t>Increasing use in research</a:t>
            </a:r>
          </a:p>
        </p:txBody>
      </p:sp>
      <p:sp>
        <p:nvSpPr>
          <p:cNvPr id="3" name="Text Placeholder 2">
            <a:extLst>
              <a:ext uri="{FF2B5EF4-FFF2-40B4-BE49-F238E27FC236}">
                <a16:creationId xmlns:a16="http://schemas.microsoft.com/office/drawing/2014/main" id="{0F78C6B5-4247-BAC9-97C1-656DB4F1FB94}"/>
              </a:ext>
            </a:extLst>
          </p:cNvPr>
          <p:cNvSpPr>
            <a:spLocks noGrp="1"/>
          </p:cNvSpPr>
          <p:nvPr>
            <p:ph type="body" sz="quarter" idx="13"/>
          </p:nvPr>
        </p:nvSpPr>
        <p:spPr>
          <a:xfrm>
            <a:off x="860893" y="2039561"/>
            <a:ext cx="5040809" cy="3980280"/>
          </a:xfrm>
        </p:spPr>
        <p:txBody>
          <a:bodyPr/>
          <a:lstStyle/>
          <a:p>
            <a:r>
              <a:rPr lang="en-US" b="1" dirty="0"/>
              <a:t>Especially qualitative</a:t>
            </a:r>
          </a:p>
          <a:p>
            <a:r>
              <a:rPr lang="en-US" b="1" dirty="0" err="1"/>
              <a:t>Geiecke</a:t>
            </a:r>
            <a:r>
              <a:rPr lang="en-US" b="1" dirty="0"/>
              <a:t>, F., &amp; </a:t>
            </a:r>
            <a:r>
              <a:rPr lang="en-US" b="1" dirty="0" err="1"/>
              <a:t>Jaravel</a:t>
            </a:r>
            <a:r>
              <a:rPr lang="en-US" b="1" dirty="0"/>
              <a:t>, X. (2024, October 30). AI can carry out qualitative research at unprecedented scale. LSE London School of Economics. </a:t>
            </a:r>
            <a:r>
              <a:rPr lang="en-US" b="1" u="sng" dirty="0">
                <a:hlinkClick r:id="rId3" tooltip="https://blogs.lse.ac.uk/impactofsocialsciences/2024/10/30/ai-can-carry-out-qualitative-research-at-unprecedented-scale/"/>
              </a:rPr>
              <a:t>https://blogs.lse.ac.uk/</a:t>
            </a:r>
            <a:r>
              <a:rPr lang="en-US" b="1" u="sng" dirty="0" err="1">
                <a:hlinkClick r:id="rId3" tooltip="https://blogs.lse.ac.uk/impactofsocialsciences/2024/10/30/ai-can-carry-out-qualitative-research-at-unprecedented-scale/"/>
              </a:rPr>
              <a:t>impactofsocialsciences</a:t>
            </a:r>
            <a:r>
              <a:rPr lang="en-US" b="1" u="sng" dirty="0">
                <a:hlinkClick r:id="rId3" tooltip="https://blogs.lse.ac.uk/impactofsocialsciences/2024/10/30/ai-can-carry-out-qualitative-research-at-unprecedented-scale/"/>
              </a:rPr>
              <a:t>/2024/10/30/ai-can-carry-out-qualitative-research-at-…</a:t>
            </a:r>
            <a:endParaRPr lang="en-US" b="1" dirty="0"/>
          </a:p>
          <a:p>
            <a:pPr lvl="1"/>
            <a:r>
              <a:rPr lang="en-US" dirty="0"/>
              <a:t>AI-led interviews revealed more information than conventional open text fields, with a 142% increase in the number of words respondents wrote.</a:t>
            </a:r>
          </a:p>
          <a:p>
            <a:pPr lvl="1"/>
            <a:r>
              <a:rPr lang="en-US" b="1" i="1" dirty="0"/>
              <a:t>participants preferred interacting with a conversational agent perceived as a non-judgmental entity, rather than a human interviewer</a:t>
            </a:r>
            <a:endParaRPr lang="en-US" b="1" dirty="0"/>
          </a:p>
          <a:p>
            <a:endParaRPr lang="en-US" dirty="0"/>
          </a:p>
        </p:txBody>
      </p:sp>
      <p:sp>
        <p:nvSpPr>
          <p:cNvPr id="4" name="Text Placeholder 3">
            <a:extLst>
              <a:ext uri="{FF2B5EF4-FFF2-40B4-BE49-F238E27FC236}">
                <a16:creationId xmlns:a16="http://schemas.microsoft.com/office/drawing/2014/main" id="{BD1B4748-545F-7B18-4DED-27B5F641F5FB}"/>
              </a:ext>
            </a:extLst>
          </p:cNvPr>
          <p:cNvSpPr>
            <a:spLocks noGrp="1"/>
          </p:cNvSpPr>
          <p:nvPr>
            <p:ph type="body" sz="quarter" idx="15"/>
          </p:nvPr>
        </p:nvSpPr>
        <p:spPr>
          <a:xfrm>
            <a:off x="6285157" y="2039561"/>
            <a:ext cx="5040809" cy="3980280"/>
          </a:xfrm>
        </p:spPr>
        <p:txBody>
          <a:bodyPr>
            <a:normAutofit/>
          </a:bodyPr>
          <a:lstStyle/>
          <a:p>
            <a:r>
              <a:rPr lang="en-US" b="1" dirty="0"/>
              <a:t>But also quantitative dream research</a:t>
            </a:r>
          </a:p>
          <a:p>
            <a:r>
              <a:rPr lang="en-US" dirty="0"/>
              <a:t>Hou, Y., &amp; Yu, C. K.-C. (2026). Prompt-based zero-shot classification for analyzing delusional themes in dreams. </a:t>
            </a:r>
            <a:r>
              <a:rPr lang="en-US" i="1" dirty="0"/>
              <a:t>Dreaming.</a:t>
            </a:r>
            <a:r>
              <a:rPr lang="en-US" dirty="0"/>
              <a:t> Advance online publication. </a:t>
            </a:r>
            <a:r>
              <a:rPr lang="en-US" u="sng" dirty="0">
                <a:hlinkClick r:id="rId4"/>
              </a:rPr>
              <a:t>https://doi.org/10.1037/drm0000333</a:t>
            </a:r>
            <a:endParaRPr lang="en-US" u="sng" dirty="0"/>
          </a:p>
          <a:p>
            <a:r>
              <a:rPr lang="en-US" dirty="0"/>
              <a:t>Blagrove, M., </a:t>
            </a:r>
            <a:r>
              <a:rPr lang="en-US" dirty="0" err="1"/>
              <a:t>Roklicer</a:t>
            </a:r>
            <a:r>
              <a:rPr lang="en-US" dirty="0"/>
              <a:t>, L., Bueno, J., Austin, O., Foster, H., &amp; Web, M. (2026). </a:t>
            </a:r>
            <a:r>
              <a:rPr lang="en-US" sz="1600" b="1" dirty="0"/>
              <a:t> </a:t>
            </a:r>
            <a:r>
              <a:rPr lang="en-US" dirty="0"/>
              <a:t>Ratings of accuracy and insight following dream interpretation by ChatGPT. </a:t>
            </a:r>
            <a:r>
              <a:rPr lang="en-US" i="1" dirty="0"/>
              <a:t>International Journal of Dream Research</a:t>
            </a:r>
            <a:r>
              <a:rPr lang="en-US" dirty="0"/>
              <a:t>, </a:t>
            </a:r>
            <a:r>
              <a:rPr lang="en-US" i="1" dirty="0"/>
              <a:t>19</a:t>
            </a:r>
            <a:r>
              <a:rPr lang="en-US" dirty="0"/>
              <a:t>(1), 105-114. </a:t>
            </a:r>
            <a:r>
              <a:rPr lang="en-US" dirty="0">
                <a:hlinkClick r:id="rId5"/>
              </a:rPr>
              <a:t>https://journals.ub.uni-heidelberg.de/index.php/IJoDR/article/view/112641/111613</a:t>
            </a:r>
            <a:r>
              <a:rPr lang="en-US" dirty="0"/>
              <a:t> </a:t>
            </a:r>
            <a:endParaRPr lang="en-US" sz="1600" dirty="0"/>
          </a:p>
        </p:txBody>
      </p:sp>
    </p:spTree>
    <p:extLst>
      <p:ext uri="{BB962C8B-B14F-4D97-AF65-F5344CB8AC3E}">
        <p14:creationId xmlns:p14="http://schemas.microsoft.com/office/powerpoint/2010/main" val="112765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67574-CF8F-E692-97AF-C9BF9D6DE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97E3AAA-493F-3BD8-7069-25620A473EDC}"/>
              </a:ext>
            </a:extLst>
          </p:cNvPr>
          <p:cNvSpPr txBox="1"/>
          <p:nvPr/>
        </p:nvSpPr>
        <p:spPr>
          <a:xfrm>
            <a:off x="2041807" y="2719752"/>
            <a:ext cx="5466984" cy="1754326"/>
          </a:xfrm>
          <a:prstGeom prst="rect">
            <a:avLst/>
          </a:prstGeom>
          <a:noFill/>
        </p:spPr>
        <p:txBody>
          <a:bodyPr wrap="square" rtlCol="0">
            <a:spAutoFit/>
          </a:bodyPr>
          <a:lstStyle/>
          <a:p>
            <a:r>
              <a:rPr lang="en-US" sz="3600" dirty="0"/>
              <a:t>Jungian Dream Interpretation with ChatGPT</a:t>
            </a:r>
          </a:p>
        </p:txBody>
      </p:sp>
      <p:pic>
        <p:nvPicPr>
          <p:cNvPr id="4" name="Picture 3">
            <a:extLst>
              <a:ext uri="{FF2B5EF4-FFF2-40B4-BE49-F238E27FC236}">
                <a16:creationId xmlns:a16="http://schemas.microsoft.com/office/drawing/2014/main" id="{4B45B25A-B301-A696-CB50-E9033ED1D45E}"/>
              </a:ext>
            </a:extLst>
          </p:cNvPr>
          <p:cNvPicPr>
            <a:picLocks noChangeAspect="1"/>
          </p:cNvPicPr>
          <p:nvPr/>
        </p:nvPicPr>
        <p:blipFill>
          <a:blip r:embed="rId3"/>
          <a:stretch>
            <a:fillRect/>
          </a:stretch>
        </p:blipFill>
        <p:spPr>
          <a:xfrm>
            <a:off x="7416702" y="2167279"/>
            <a:ext cx="2822693" cy="2859272"/>
          </a:xfrm>
          <a:prstGeom prst="rect">
            <a:avLst/>
          </a:prstGeom>
        </p:spPr>
      </p:pic>
    </p:spTree>
    <p:extLst>
      <p:ext uri="{BB962C8B-B14F-4D97-AF65-F5344CB8AC3E}">
        <p14:creationId xmlns:p14="http://schemas.microsoft.com/office/powerpoint/2010/main" val="874553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9CF75-9CC4-F9E0-7975-39E23D842815}"/>
              </a:ext>
            </a:extLst>
          </p:cNvPr>
          <p:cNvSpPr>
            <a:spLocks noGrp="1"/>
          </p:cNvSpPr>
          <p:nvPr>
            <p:ph type="title"/>
          </p:nvPr>
        </p:nvSpPr>
        <p:spPr/>
        <p:txBody>
          <a:bodyPr/>
          <a:lstStyle/>
          <a:p>
            <a:r>
              <a:rPr lang="en-US" dirty="0"/>
              <a:t>Dream interpretation over time with </a:t>
            </a:r>
            <a:r>
              <a:rPr lang="en-US" dirty="0" err="1"/>
              <a:t>chatgpt</a:t>
            </a:r>
            <a:endParaRPr lang="en-US" dirty="0"/>
          </a:p>
        </p:txBody>
      </p:sp>
      <p:sp>
        <p:nvSpPr>
          <p:cNvPr id="3" name="Text Placeholder 2">
            <a:extLst>
              <a:ext uri="{FF2B5EF4-FFF2-40B4-BE49-F238E27FC236}">
                <a16:creationId xmlns:a16="http://schemas.microsoft.com/office/drawing/2014/main" id="{15DF93A3-F38F-6D14-4717-2F84BD992915}"/>
              </a:ext>
            </a:extLst>
          </p:cNvPr>
          <p:cNvSpPr>
            <a:spLocks noGrp="1"/>
          </p:cNvSpPr>
          <p:nvPr>
            <p:ph type="body" sz="quarter" idx="13"/>
          </p:nvPr>
        </p:nvSpPr>
        <p:spPr/>
        <p:txBody>
          <a:bodyPr/>
          <a:lstStyle/>
          <a:p>
            <a:r>
              <a:rPr lang="en-US" dirty="0"/>
              <a:t>First dream I had interpreted from a Jungian perspective was one on Dec 7 2022</a:t>
            </a:r>
          </a:p>
          <a:p>
            <a:r>
              <a:rPr lang="en-US" dirty="0"/>
              <a:t>I worked on and off for the next 3 ½ years with ChatGPT (from May of 2023 exclusively)</a:t>
            </a:r>
          </a:p>
          <a:p>
            <a:r>
              <a:rPr lang="en-US" dirty="0"/>
              <a:t>56% of the 431 dreams I used almost entirely  ChatGPT to interpret</a:t>
            </a:r>
          </a:p>
          <a:p>
            <a:r>
              <a:rPr lang="en-US" dirty="0"/>
              <a:t>2022 is one month, 2023-2025 full years, 2026 is five months</a:t>
            </a:r>
          </a:p>
          <a:p>
            <a:r>
              <a:rPr lang="en-US" dirty="0"/>
              <a:t>variability in use as can be seen in chart of raw numbers</a:t>
            </a:r>
          </a:p>
          <a:p>
            <a:endParaRPr lang="en-US" dirty="0"/>
          </a:p>
        </p:txBody>
      </p:sp>
      <p:pic>
        <p:nvPicPr>
          <p:cNvPr id="6" name="Picture 5">
            <a:extLst>
              <a:ext uri="{FF2B5EF4-FFF2-40B4-BE49-F238E27FC236}">
                <a16:creationId xmlns:a16="http://schemas.microsoft.com/office/drawing/2014/main" id="{56351280-DD16-9A7C-0060-63303742503E}"/>
              </a:ext>
            </a:extLst>
          </p:cNvPr>
          <p:cNvPicPr>
            <a:picLocks noChangeAspect="1"/>
          </p:cNvPicPr>
          <p:nvPr/>
        </p:nvPicPr>
        <p:blipFill>
          <a:blip r:embed="rId3"/>
          <a:stretch>
            <a:fillRect/>
          </a:stretch>
        </p:blipFill>
        <p:spPr>
          <a:xfrm>
            <a:off x="5793870" y="2363156"/>
            <a:ext cx="5733122" cy="3445973"/>
          </a:xfrm>
          <a:prstGeom prst="rect">
            <a:avLst/>
          </a:prstGeom>
        </p:spPr>
      </p:pic>
      <p:sp>
        <p:nvSpPr>
          <p:cNvPr id="7" name="TextBox 6">
            <a:extLst>
              <a:ext uri="{FF2B5EF4-FFF2-40B4-BE49-F238E27FC236}">
                <a16:creationId xmlns:a16="http://schemas.microsoft.com/office/drawing/2014/main" id="{80D2614B-D0CF-EAA2-E728-2DF44B6E698E}"/>
              </a:ext>
            </a:extLst>
          </p:cNvPr>
          <p:cNvSpPr txBox="1"/>
          <p:nvPr/>
        </p:nvSpPr>
        <p:spPr>
          <a:xfrm>
            <a:off x="8369449" y="4722607"/>
            <a:ext cx="1312433" cy="369332"/>
          </a:xfrm>
          <a:prstGeom prst="rect">
            <a:avLst/>
          </a:prstGeom>
          <a:noFill/>
        </p:spPr>
        <p:txBody>
          <a:bodyPr wrap="square" rtlCol="0">
            <a:spAutoFit/>
          </a:bodyPr>
          <a:lstStyle/>
          <a:p>
            <a:r>
              <a:rPr lang="en-US" dirty="0"/>
              <a:t>Cancer</a:t>
            </a:r>
          </a:p>
        </p:txBody>
      </p:sp>
      <p:sp>
        <p:nvSpPr>
          <p:cNvPr id="8" name="TextBox 7">
            <a:extLst>
              <a:ext uri="{FF2B5EF4-FFF2-40B4-BE49-F238E27FC236}">
                <a16:creationId xmlns:a16="http://schemas.microsoft.com/office/drawing/2014/main" id="{76AF9243-03E3-E95B-A96A-B4AA0BEA642B}"/>
              </a:ext>
            </a:extLst>
          </p:cNvPr>
          <p:cNvSpPr txBox="1"/>
          <p:nvPr/>
        </p:nvSpPr>
        <p:spPr>
          <a:xfrm>
            <a:off x="9522246" y="4075846"/>
            <a:ext cx="1312433" cy="646331"/>
          </a:xfrm>
          <a:prstGeom prst="rect">
            <a:avLst/>
          </a:prstGeom>
          <a:noFill/>
        </p:spPr>
        <p:txBody>
          <a:bodyPr wrap="square" rtlCol="0">
            <a:spAutoFit/>
          </a:bodyPr>
          <a:lstStyle/>
          <a:p>
            <a:r>
              <a:rPr lang="en-US" dirty="0"/>
              <a:t>Sisters Death</a:t>
            </a:r>
          </a:p>
        </p:txBody>
      </p:sp>
    </p:spTree>
    <p:extLst>
      <p:ext uri="{BB962C8B-B14F-4D97-AF65-F5344CB8AC3E}">
        <p14:creationId xmlns:p14="http://schemas.microsoft.com/office/powerpoint/2010/main" val="340329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E1BE-20C2-67CA-5D1A-322CC5CEC3C8}"/>
              </a:ext>
            </a:extLst>
          </p:cNvPr>
          <p:cNvSpPr>
            <a:spLocks noGrp="1"/>
          </p:cNvSpPr>
          <p:nvPr>
            <p:ph type="title"/>
          </p:nvPr>
        </p:nvSpPr>
        <p:spPr>
          <a:xfrm>
            <a:off x="669164" y="1289268"/>
            <a:ext cx="10465073" cy="663313"/>
          </a:xfrm>
        </p:spPr>
        <p:txBody>
          <a:bodyPr/>
          <a:lstStyle/>
          <a:p>
            <a:r>
              <a:rPr lang="en-US" sz="4400" dirty="0" err="1"/>
              <a:t>Chatgpt</a:t>
            </a:r>
            <a:r>
              <a:rPr lang="en-US" sz="4400" dirty="0"/>
              <a:t> dream analysis trends</a:t>
            </a:r>
          </a:p>
        </p:txBody>
      </p:sp>
      <p:sp>
        <p:nvSpPr>
          <p:cNvPr id="3" name="Text Placeholder 2">
            <a:extLst>
              <a:ext uri="{FF2B5EF4-FFF2-40B4-BE49-F238E27FC236}">
                <a16:creationId xmlns:a16="http://schemas.microsoft.com/office/drawing/2014/main" id="{989DDEA1-472C-40A8-120D-197F3ED60A8E}"/>
              </a:ext>
            </a:extLst>
          </p:cNvPr>
          <p:cNvSpPr>
            <a:spLocks noGrp="1"/>
          </p:cNvSpPr>
          <p:nvPr>
            <p:ph type="body" sz="quarter" idx="13"/>
          </p:nvPr>
        </p:nvSpPr>
        <p:spPr/>
        <p:txBody>
          <a:bodyPr>
            <a:normAutofit/>
          </a:bodyPr>
          <a:lstStyle/>
          <a:p>
            <a:pPr marL="0" indent="0">
              <a:buNone/>
            </a:pPr>
            <a:r>
              <a:rPr lang="en-US" dirty="0"/>
              <a:t>1. Early interpretations (2022–mid 2023) relied heavily on standard Jungian symbolic substitution.</a:t>
            </a:r>
          </a:p>
          <a:p>
            <a:pPr marL="228600" lvl="1" indent="0">
              <a:buNone/>
            </a:pPr>
            <a:r>
              <a:rPr lang="en-US" dirty="0"/>
              <a:t>The tone resembled explanatory textbook </a:t>
            </a:r>
            <a:r>
              <a:rPr lang="en-US" dirty="0" err="1"/>
              <a:t>Jungianism</a:t>
            </a:r>
            <a:r>
              <a:rPr lang="en-US" dirty="0"/>
              <a:t>.</a:t>
            </a:r>
            <a:endParaRPr lang="en-US" b="1" dirty="0"/>
          </a:p>
          <a:p>
            <a:pPr marL="0" indent="0">
              <a:buNone/>
            </a:pPr>
            <a:r>
              <a:rPr lang="en-US" dirty="0"/>
              <a:t>2. Interpretations increasingly shifted from symbolic decoding to dynamic psychological process.</a:t>
            </a:r>
          </a:p>
          <a:p>
            <a:pPr marL="228600" lvl="1" indent="0">
              <a:buNone/>
            </a:pPr>
            <a:r>
              <a:rPr lang="en-US" sz="1000" dirty="0"/>
              <a:t>The later analyses often tracked </a:t>
            </a:r>
            <a:r>
              <a:rPr lang="en-US" sz="1000" i="1" dirty="0"/>
              <a:t>movement</a:t>
            </a:r>
            <a:r>
              <a:rPr lang="en-US" sz="1000" dirty="0"/>
              <a:t> within the dream rather than merely identifying symbols.</a:t>
            </a:r>
            <a:endParaRPr lang="en-US" sz="1000" b="1" dirty="0"/>
          </a:p>
          <a:p>
            <a:pPr marL="0" indent="0">
              <a:buNone/>
            </a:pPr>
            <a:r>
              <a:rPr lang="en-US" dirty="0"/>
              <a:t>3. The interpretive voice became progressively less authoritative and more dialogical.</a:t>
            </a:r>
          </a:p>
          <a:p>
            <a:pPr marL="228600" lvl="1" indent="0">
              <a:buNone/>
            </a:pPr>
            <a:r>
              <a:rPr lang="en-US" dirty="0"/>
              <a:t>increasingly conditional and exploratory:</a:t>
            </a:r>
            <a:r>
              <a:rPr lang="en-US" b="1" dirty="0"/>
              <a:t> </a:t>
            </a:r>
            <a:r>
              <a:rPr lang="en-US" dirty="0"/>
              <a:t>“this suggests…”</a:t>
            </a:r>
            <a:endParaRPr lang="en-US" b="1" dirty="0"/>
          </a:p>
          <a:p>
            <a:pPr marL="0" indent="0">
              <a:buNone/>
            </a:pPr>
            <a:endParaRPr lang="en-US" b="1" dirty="0"/>
          </a:p>
          <a:p>
            <a:pPr marL="0" indent="0">
              <a:buNone/>
            </a:pPr>
            <a:endParaRPr lang="en-US" dirty="0"/>
          </a:p>
        </p:txBody>
      </p:sp>
      <p:sp>
        <p:nvSpPr>
          <p:cNvPr id="4" name="Text Placeholder 3">
            <a:extLst>
              <a:ext uri="{FF2B5EF4-FFF2-40B4-BE49-F238E27FC236}">
                <a16:creationId xmlns:a16="http://schemas.microsoft.com/office/drawing/2014/main" id="{90629E92-1408-C46C-6183-50F6E3A96156}"/>
              </a:ext>
            </a:extLst>
          </p:cNvPr>
          <p:cNvSpPr>
            <a:spLocks noGrp="1"/>
          </p:cNvSpPr>
          <p:nvPr>
            <p:ph type="body" sz="quarter" idx="15"/>
          </p:nvPr>
        </p:nvSpPr>
        <p:spPr/>
        <p:txBody>
          <a:bodyPr>
            <a:normAutofit/>
          </a:bodyPr>
          <a:lstStyle/>
          <a:p>
            <a:pPr marL="0" indent="0">
              <a:buNone/>
            </a:pPr>
            <a:r>
              <a:rPr lang="en-US" dirty="0"/>
              <a:t>4. There was a major shift from universal symbolism toward phenomenological attention.</a:t>
            </a:r>
            <a:endParaRPr lang="en-US" b="1" dirty="0"/>
          </a:p>
          <a:p>
            <a:pPr lvl="1"/>
            <a:r>
              <a:rPr lang="en-US" dirty="0"/>
              <a:t>Later interpretations increasingly focused on:</a:t>
            </a:r>
            <a:endParaRPr lang="en-US" b="1" dirty="0"/>
          </a:p>
          <a:p>
            <a:pPr lvl="1"/>
            <a:r>
              <a:rPr lang="en-US" dirty="0"/>
              <a:t>bodily sensation</a:t>
            </a:r>
            <a:r>
              <a:rPr lang="en-US" b="1" dirty="0"/>
              <a:t>,  </a:t>
            </a:r>
            <a:r>
              <a:rPr lang="en-US" dirty="0"/>
              <a:t>emotional tone, sequencing</a:t>
            </a:r>
            <a:r>
              <a:rPr lang="en-US" b="1" dirty="0"/>
              <a:t>, </a:t>
            </a:r>
            <a:r>
              <a:rPr lang="en-US" dirty="0"/>
              <a:t>spatial relationships, transitions between states</a:t>
            </a:r>
            <a:endParaRPr lang="en-US" b="1" dirty="0"/>
          </a:p>
          <a:p>
            <a:pPr lvl="1"/>
            <a:r>
              <a:rPr lang="en-US" dirty="0"/>
              <a:t>For example:</a:t>
            </a:r>
            <a:endParaRPr lang="en-US" b="1" dirty="0"/>
          </a:p>
          <a:p>
            <a:pPr lvl="1"/>
            <a:r>
              <a:rPr lang="en-US" dirty="0"/>
              <a:t>support under knees vs. weight on chest</a:t>
            </a:r>
            <a:endParaRPr lang="en-US" b="1" dirty="0"/>
          </a:p>
          <a:p>
            <a:pPr lvl="1"/>
            <a:r>
              <a:rPr lang="en-US" dirty="0"/>
              <a:t>threshold states between sleeping/waking</a:t>
            </a:r>
            <a:endParaRPr lang="en-US" b="1" dirty="0"/>
          </a:p>
          <a:p>
            <a:pPr marL="0" indent="0">
              <a:buNone/>
            </a:pPr>
            <a:r>
              <a:rPr lang="en-US" dirty="0"/>
              <a:t>This is a substantial methodological change from earlier archetypal decoding.</a:t>
            </a:r>
            <a:endParaRPr lang="en-US" b="1" dirty="0"/>
          </a:p>
          <a:p>
            <a:pPr marL="0" indent="0">
              <a:buNone/>
            </a:pPr>
            <a:endParaRPr lang="en-US" dirty="0"/>
          </a:p>
        </p:txBody>
      </p:sp>
      <p:pic>
        <p:nvPicPr>
          <p:cNvPr id="6" name="Picture 5">
            <a:extLst>
              <a:ext uri="{FF2B5EF4-FFF2-40B4-BE49-F238E27FC236}">
                <a16:creationId xmlns:a16="http://schemas.microsoft.com/office/drawing/2014/main" id="{3D15E1ED-5019-189D-272D-6FCE69C30A70}"/>
              </a:ext>
            </a:extLst>
          </p:cNvPr>
          <p:cNvPicPr>
            <a:picLocks noChangeAspect="1"/>
          </p:cNvPicPr>
          <p:nvPr/>
        </p:nvPicPr>
        <p:blipFill>
          <a:blip r:embed="rId2"/>
          <a:stretch>
            <a:fillRect/>
          </a:stretch>
        </p:blipFill>
        <p:spPr>
          <a:xfrm>
            <a:off x="10299596" y="5170627"/>
            <a:ext cx="1222189" cy="1238027"/>
          </a:xfrm>
          <a:prstGeom prst="rect">
            <a:avLst/>
          </a:prstGeom>
        </p:spPr>
      </p:pic>
    </p:spTree>
    <p:extLst>
      <p:ext uri="{BB962C8B-B14F-4D97-AF65-F5344CB8AC3E}">
        <p14:creationId xmlns:p14="http://schemas.microsoft.com/office/powerpoint/2010/main" val="106210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F39BD-3405-9C35-8478-3C33F97BA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42400-C59F-05EC-E704-5DFC1E5C921B}"/>
              </a:ext>
            </a:extLst>
          </p:cNvPr>
          <p:cNvSpPr>
            <a:spLocks noGrp="1"/>
          </p:cNvSpPr>
          <p:nvPr>
            <p:ph type="title"/>
          </p:nvPr>
        </p:nvSpPr>
        <p:spPr>
          <a:xfrm>
            <a:off x="769526" y="809766"/>
            <a:ext cx="6099626" cy="663313"/>
          </a:xfrm>
        </p:spPr>
        <p:txBody>
          <a:bodyPr/>
          <a:lstStyle/>
          <a:p>
            <a:r>
              <a:rPr lang="en-US" sz="4400" dirty="0" err="1"/>
              <a:t>Chatgpt</a:t>
            </a:r>
            <a:r>
              <a:rPr lang="en-US" sz="4400" dirty="0"/>
              <a:t> dream analysis trends</a:t>
            </a:r>
          </a:p>
        </p:txBody>
      </p:sp>
      <p:sp>
        <p:nvSpPr>
          <p:cNvPr id="3" name="Text Placeholder 2">
            <a:extLst>
              <a:ext uri="{FF2B5EF4-FFF2-40B4-BE49-F238E27FC236}">
                <a16:creationId xmlns:a16="http://schemas.microsoft.com/office/drawing/2014/main" id="{C57C106F-1152-909A-6485-91C2BBF11DE3}"/>
              </a:ext>
            </a:extLst>
          </p:cNvPr>
          <p:cNvSpPr>
            <a:spLocks noGrp="1"/>
          </p:cNvSpPr>
          <p:nvPr>
            <p:ph type="body" sz="quarter" idx="13"/>
          </p:nvPr>
        </p:nvSpPr>
        <p:spPr/>
        <p:txBody>
          <a:bodyPr>
            <a:normAutofit/>
          </a:bodyPr>
          <a:lstStyle/>
          <a:p>
            <a:pPr marL="0" indent="0">
              <a:buNone/>
            </a:pPr>
            <a:r>
              <a:rPr lang="en-US" dirty="0"/>
              <a:t>5. User context increasingly shaped the interpretations.</a:t>
            </a:r>
            <a:endParaRPr lang="en-US" b="1" dirty="0"/>
          </a:p>
          <a:p>
            <a:r>
              <a:rPr lang="en-US" dirty="0"/>
              <a:t>This is one of the clearest trends.</a:t>
            </a:r>
            <a:endParaRPr lang="en-US" b="1" dirty="0"/>
          </a:p>
          <a:p>
            <a:r>
              <a:rPr lang="en-US" dirty="0"/>
              <a:t>Early interpretations:</a:t>
            </a:r>
            <a:endParaRPr lang="en-US" b="1" dirty="0"/>
          </a:p>
          <a:p>
            <a:pPr lvl="0"/>
            <a:r>
              <a:rPr lang="en-US" dirty="0"/>
              <a:t>often generic enough to fit many dreamers.</a:t>
            </a:r>
            <a:endParaRPr lang="en-US" b="1" dirty="0"/>
          </a:p>
          <a:p>
            <a:r>
              <a:rPr lang="en-US" dirty="0"/>
              <a:t>Later interpretations:</a:t>
            </a:r>
            <a:endParaRPr lang="en-US" b="1" dirty="0"/>
          </a:p>
          <a:p>
            <a:pPr lvl="1"/>
            <a:r>
              <a:rPr lang="en-US" dirty="0"/>
              <a:t>deeply incorporated:</a:t>
            </a:r>
            <a:endParaRPr lang="en-US" b="1" dirty="0"/>
          </a:p>
          <a:p>
            <a:pPr lvl="2"/>
            <a:r>
              <a:rPr lang="en-US" dirty="0"/>
              <a:t>Cancer, grief, sister’s illness, research process, artistic practice, prior dream motifs</a:t>
            </a:r>
            <a:r>
              <a:rPr lang="en-US" b="1" dirty="0"/>
              <a:t>, </a:t>
            </a:r>
            <a:r>
              <a:rPr lang="en-US" dirty="0"/>
              <a:t>previously discussed symbolic systems</a:t>
            </a:r>
            <a:endParaRPr lang="en-US" b="1" dirty="0"/>
          </a:p>
          <a:p>
            <a:r>
              <a:rPr lang="en-US" dirty="0"/>
              <a:t>The interpretations became increasingly co-constructed.</a:t>
            </a:r>
            <a:endParaRPr lang="en-US" b="1" dirty="0"/>
          </a:p>
          <a:p>
            <a:pPr marL="0" indent="0">
              <a:buNone/>
            </a:pPr>
            <a:endParaRPr lang="en-US" dirty="0"/>
          </a:p>
        </p:txBody>
      </p:sp>
      <p:sp>
        <p:nvSpPr>
          <p:cNvPr id="4" name="Text Placeholder 3">
            <a:extLst>
              <a:ext uri="{FF2B5EF4-FFF2-40B4-BE49-F238E27FC236}">
                <a16:creationId xmlns:a16="http://schemas.microsoft.com/office/drawing/2014/main" id="{2021A6A8-4290-8998-1DAB-12B2AA431D64}"/>
              </a:ext>
            </a:extLst>
          </p:cNvPr>
          <p:cNvSpPr>
            <a:spLocks noGrp="1"/>
          </p:cNvSpPr>
          <p:nvPr>
            <p:ph type="body" sz="quarter" idx="15"/>
          </p:nvPr>
        </p:nvSpPr>
        <p:spPr/>
        <p:txBody>
          <a:bodyPr>
            <a:normAutofit/>
          </a:bodyPr>
          <a:lstStyle/>
          <a:p>
            <a:pPr marL="0" indent="0">
              <a:buNone/>
            </a:pPr>
            <a:r>
              <a:rPr lang="en-US" dirty="0"/>
              <a:t>6. Later interpretations showed strong longitudinal continuity.</a:t>
            </a:r>
            <a:endParaRPr lang="en-US" b="1" dirty="0"/>
          </a:p>
          <a:p>
            <a:r>
              <a:rPr lang="en-US" dirty="0"/>
              <a:t>By 2025–2026:</a:t>
            </a:r>
            <a:endParaRPr lang="en-US" b="1" dirty="0"/>
          </a:p>
          <a:p>
            <a:pPr lvl="0"/>
            <a:r>
              <a:rPr lang="en-US" dirty="0"/>
              <a:t>dreams were routinely linked to earlier dreams, symbolic motifs, “batches,” and developmental arcs.</a:t>
            </a:r>
            <a:endParaRPr lang="en-US" b="1" dirty="0"/>
          </a:p>
          <a:p>
            <a:pPr lvl="0"/>
            <a:r>
              <a:rPr lang="en-US" dirty="0"/>
              <a:t>the model increasingly constructed:</a:t>
            </a:r>
            <a:endParaRPr lang="en-US" b="1" dirty="0"/>
          </a:p>
          <a:p>
            <a:pPr lvl="1"/>
            <a:r>
              <a:rPr lang="en-US" dirty="0"/>
              <a:t>narrative continuity</a:t>
            </a:r>
            <a:endParaRPr lang="en-US" b="1" dirty="0"/>
          </a:p>
          <a:p>
            <a:pPr lvl="1"/>
            <a:r>
              <a:rPr lang="en-US" dirty="0"/>
              <a:t>symbolic systems</a:t>
            </a:r>
            <a:endParaRPr lang="en-US" b="1" dirty="0"/>
          </a:p>
          <a:p>
            <a:pPr lvl="1"/>
            <a:r>
              <a:rPr lang="en-US" dirty="0"/>
              <a:t>multi-dream trajectories</a:t>
            </a:r>
            <a:endParaRPr lang="en-US" b="1" dirty="0"/>
          </a:p>
          <a:p>
            <a:r>
              <a:rPr lang="en-US" dirty="0"/>
              <a:t>This was almost absent in 2022–2023 material.</a:t>
            </a:r>
            <a:endParaRPr lang="en-US" b="1" dirty="0"/>
          </a:p>
          <a:p>
            <a:pPr marL="0" indent="0">
              <a:buNone/>
            </a:pPr>
            <a:endParaRPr lang="en-US" dirty="0"/>
          </a:p>
        </p:txBody>
      </p:sp>
      <p:pic>
        <p:nvPicPr>
          <p:cNvPr id="6" name="Picture 5">
            <a:extLst>
              <a:ext uri="{FF2B5EF4-FFF2-40B4-BE49-F238E27FC236}">
                <a16:creationId xmlns:a16="http://schemas.microsoft.com/office/drawing/2014/main" id="{5F4CB399-8F07-0AFD-B8F3-99AE9F794AD0}"/>
              </a:ext>
            </a:extLst>
          </p:cNvPr>
          <p:cNvPicPr>
            <a:picLocks noChangeAspect="1"/>
          </p:cNvPicPr>
          <p:nvPr/>
        </p:nvPicPr>
        <p:blipFill>
          <a:blip r:embed="rId2"/>
          <a:stretch>
            <a:fillRect/>
          </a:stretch>
        </p:blipFill>
        <p:spPr>
          <a:xfrm>
            <a:off x="8045668" y="542978"/>
            <a:ext cx="1703073" cy="1725143"/>
          </a:xfrm>
          <a:prstGeom prst="rect">
            <a:avLst/>
          </a:prstGeom>
        </p:spPr>
      </p:pic>
    </p:spTree>
    <p:extLst>
      <p:ext uri="{BB962C8B-B14F-4D97-AF65-F5344CB8AC3E}">
        <p14:creationId xmlns:p14="http://schemas.microsoft.com/office/powerpoint/2010/main" val="339064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12FE5-7D13-6A52-F6D1-A98EF25A4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10E48-3CE1-106E-599E-DE73213D3F1E}"/>
              </a:ext>
            </a:extLst>
          </p:cNvPr>
          <p:cNvSpPr>
            <a:spLocks noGrp="1"/>
          </p:cNvSpPr>
          <p:nvPr>
            <p:ph type="title"/>
          </p:nvPr>
        </p:nvSpPr>
        <p:spPr>
          <a:xfrm>
            <a:off x="863463" y="609599"/>
            <a:ext cx="10465073" cy="663313"/>
          </a:xfrm>
        </p:spPr>
        <p:txBody>
          <a:bodyPr/>
          <a:lstStyle/>
          <a:p>
            <a:r>
              <a:rPr lang="en-US" sz="4400" dirty="0" err="1"/>
              <a:t>Chatgpt</a:t>
            </a:r>
            <a:r>
              <a:rPr lang="en-US" sz="4400" dirty="0"/>
              <a:t> dream analysis trends</a:t>
            </a:r>
          </a:p>
        </p:txBody>
      </p:sp>
      <p:sp>
        <p:nvSpPr>
          <p:cNvPr id="3" name="Text Placeholder 2">
            <a:extLst>
              <a:ext uri="{FF2B5EF4-FFF2-40B4-BE49-F238E27FC236}">
                <a16:creationId xmlns:a16="http://schemas.microsoft.com/office/drawing/2014/main" id="{CA1E8104-53CB-F302-5CC6-6A985496FB11}"/>
              </a:ext>
            </a:extLst>
          </p:cNvPr>
          <p:cNvSpPr>
            <a:spLocks noGrp="1"/>
          </p:cNvSpPr>
          <p:nvPr>
            <p:ph type="body" sz="quarter" idx="13"/>
          </p:nvPr>
        </p:nvSpPr>
        <p:spPr>
          <a:xfrm>
            <a:off x="860892" y="1272912"/>
            <a:ext cx="5040809" cy="4975489"/>
          </a:xfrm>
        </p:spPr>
        <p:txBody>
          <a:bodyPr>
            <a:normAutofit/>
          </a:bodyPr>
          <a:lstStyle/>
          <a:p>
            <a:pPr marL="0" indent="0">
              <a:buNone/>
            </a:pPr>
            <a:r>
              <a:rPr lang="en-US" dirty="0"/>
              <a:t>7. The model increasingly mirrored the user’s own conceptual language.</a:t>
            </a:r>
            <a:endParaRPr lang="en-US" b="1" dirty="0"/>
          </a:p>
          <a:p>
            <a:pPr marL="228600" lvl="1" indent="0">
              <a:buNone/>
            </a:pPr>
            <a:r>
              <a:rPr lang="en-US" dirty="0"/>
              <a:t>The interpretive system became partially adapted to the user’s intellectual framework.</a:t>
            </a:r>
            <a:endParaRPr lang="en-US" b="1" dirty="0"/>
          </a:p>
          <a:p>
            <a:pPr marL="0" indent="0">
              <a:buNone/>
            </a:pPr>
            <a:r>
              <a:rPr lang="en-US" dirty="0"/>
              <a:t>8. The later interpretations became substantially more emotionally attuned.</a:t>
            </a:r>
          </a:p>
          <a:p>
            <a:pPr lvl="1"/>
            <a:r>
              <a:rPr lang="en-US" dirty="0"/>
              <a:t>Early style:</a:t>
            </a:r>
            <a:endParaRPr lang="en-US" b="1" dirty="0"/>
          </a:p>
          <a:p>
            <a:pPr lvl="2"/>
            <a:r>
              <a:rPr lang="en-US" dirty="0"/>
              <a:t>analytic</a:t>
            </a:r>
            <a:endParaRPr lang="en-US" b="1" dirty="0"/>
          </a:p>
          <a:p>
            <a:pPr lvl="2"/>
            <a:r>
              <a:rPr lang="en-US" dirty="0"/>
              <a:t>explanatory</a:t>
            </a:r>
            <a:endParaRPr lang="en-US" b="1" dirty="0"/>
          </a:p>
          <a:p>
            <a:pPr lvl="2"/>
            <a:r>
              <a:rPr lang="en-US" dirty="0"/>
              <a:t>detached</a:t>
            </a:r>
            <a:endParaRPr lang="en-US" b="1" dirty="0"/>
          </a:p>
          <a:p>
            <a:pPr lvl="1"/>
            <a:r>
              <a:rPr lang="en-US" dirty="0"/>
              <a:t>Later style:</a:t>
            </a:r>
            <a:endParaRPr lang="en-US" b="1" dirty="0"/>
          </a:p>
          <a:p>
            <a:pPr lvl="2"/>
            <a:r>
              <a:rPr lang="en-US" dirty="0"/>
              <a:t>emotionally responsive</a:t>
            </a:r>
            <a:endParaRPr lang="en-US" b="1" dirty="0"/>
          </a:p>
          <a:p>
            <a:pPr lvl="2"/>
            <a:r>
              <a:rPr lang="en-US" dirty="0"/>
              <a:t>validating</a:t>
            </a:r>
            <a:endParaRPr lang="en-US" b="1" dirty="0"/>
          </a:p>
          <a:p>
            <a:pPr lvl="2"/>
            <a:r>
              <a:rPr lang="en-US" dirty="0"/>
              <a:t>carefully calibrated</a:t>
            </a:r>
            <a:endParaRPr lang="en-US" b="1" dirty="0"/>
          </a:p>
          <a:p>
            <a:pPr marL="0" indent="0">
              <a:buNone/>
            </a:pPr>
            <a:endParaRPr lang="en-US" b="1" dirty="0"/>
          </a:p>
          <a:p>
            <a:pPr marL="0" indent="0">
              <a:buNone/>
            </a:pPr>
            <a:endParaRPr lang="en-US" dirty="0"/>
          </a:p>
        </p:txBody>
      </p:sp>
      <p:sp>
        <p:nvSpPr>
          <p:cNvPr id="4" name="Text Placeholder 3">
            <a:extLst>
              <a:ext uri="{FF2B5EF4-FFF2-40B4-BE49-F238E27FC236}">
                <a16:creationId xmlns:a16="http://schemas.microsoft.com/office/drawing/2014/main" id="{6C8E2605-640C-6DCD-6F8F-C211E26811FB}"/>
              </a:ext>
            </a:extLst>
          </p:cNvPr>
          <p:cNvSpPr>
            <a:spLocks noGrp="1"/>
          </p:cNvSpPr>
          <p:nvPr>
            <p:ph type="body" sz="quarter" idx="15"/>
          </p:nvPr>
        </p:nvSpPr>
        <p:spPr>
          <a:xfrm>
            <a:off x="6285157" y="1371600"/>
            <a:ext cx="5040809" cy="4876801"/>
          </a:xfrm>
        </p:spPr>
        <p:txBody>
          <a:bodyPr>
            <a:normAutofit lnSpcReduction="10000"/>
          </a:bodyPr>
          <a:lstStyle/>
          <a:p>
            <a:pPr marL="0" indent="0">
              <a:buNone/>
            </a:pPr>
            <a:r>
              <a:rPr lang="en-US" dirty="0"/>
              <a:t>9. The model gradually moved away from rigid Jungian orthodoxy.</a:t>
            </a:r>
          </a:p>
          <a:p>
            <a:r>
              <a:rPr lang="en-US" dirty="0"/>
              <a:t>This was unexpected and very clear.</a:t>
            </a:r>
            <a:endParaRPr lang="en-US" b="1" dirty="0"/>
          </a:p>
          <a:p>
            <a:r>
              <a:rPr lang="en-US" dirty="0"/>
              <a:t>Later analyses increasingly incorporated:</a:t>
            </a:r>
            <a:endParaRPr lang="en-US" b="1" dirty="0"/>
          </a:p>
          <a:p>
            <a:pPr lvl="1"/>
            <a:r>
              <a:rPr lang="en-US" dirty="0"/>
              <a:t>attachment language</a:t>
            </a:r>
            <a:endParaRPr lang="en-US" b="1" dirty="0"/>
          </a:p>
          <a:p>
            <a:pPr lvl="1"/>
            <a:r>
              <a:rPr lang="en-US" dirty="0"/>
              <a:t>embodiment</a:t>
            </a:r>
            <a:endParaRPr lang="en-US" b="1" dirty="0"/>
          </a:p>
          <a:p>
            <a:pPr lvl="1"/>
            <a:r>
              <a:rPr lang="en-US" dirty="0"/>
              <a:t>affect regulation</a:t>
            </a:r>
            <a:endParaRPr lang="en-US" b="1" dirty="0"/>
          </a:p>
          <a:p>
            <a:pPr lvl="1"/>
            <a:r>
              <a:rPr lang="en-US" dirty="0"/>
              <a:t>phenomenology</a:t>
            </a:r>
            <a:endParaRPr lang="en-US" b="1" dirty="0"/>
          </a:p>
          <a:p>
            <a:pPr lvl="1"/>
            <a:r>
              <a:rPr lang="en-US" dirty="0"/>
              <a:t>creativity research</a:t>
            </a:r>
            <a:endParaRPr lang="en-US" b="1" dirty="0"/>
          </a:p>
          <a:p>
            <a:pPr lvl="1"/>
            <a:r>
              <a:rPr lang="en-US" dirty="0"/>
              <a:t>trauma-informed framing</a:t>
            </a:r>
            <a:endParaRPr lang="en-US" b="1" dirty="0"/>
          </a:p>
          <a:p>
            <a:pPr lvl="1"/>
            <a:r>
              <a:rPr lang="en-US" dirty="0"/>
              <a:t>process psychology</a:t>
            </a:r>
            <a:endParaRPr lang="en-US" b="1" dirty="0"/>
          </a:p>
          <a:p>
            <a:r>
              <a:rPr lang="en-US" dirty="0"/>
              <a:t>while still </a:t>
            </a:r>
            <a:r>
              <a:rPr lang="en-US" i="1" dirty="0"/>
              <a:t>calling itself</a:t>
            </a:r>
            <a:r>
              <a:rPr lang="en-US" dirty="0"/>
              <a:t> Jungian.</a:t>
            </a:r>
            <a:endParaRPr lang="en-US" b="1" dirty="0"/>
          </a:p>
          <a:p>
            <a:pPr marL="0" indent="0">
              <a:buNone/>
            </a:pPr>
            <a:r>
              <a:rPr lang="en-US" dirty="0"/>
              <a:t>10. By 2026 the model frequently analyzed its own interpretive method.</a:t>
            </a:r>
          </a:p>
          <a:p>
            <a:pPr marL="0" indent="0">
              <a:buNone/>
            </a:pPr>
            <a:endParaRPr lang="en-US" dirty="0"/>
          </a:p>
        </p:txBody>
      </p:sp>
    </p:spTree>
    <p:extLst>
      <p:ext uri="{BB962C8B-B14F-4D97-AF65-F5344CB8AC3E}">
        <p14:creationId xmlns:p14="http://schemas.microsoft.com/office/powerpoint/2010/main" val="116891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xEl>
                                              <p:pRg st="7" end="7"/>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xEl>
                                              <p:pRg st="8" end="8"/>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405BAB-A48E-DECA-E1B6-952DE23872A9}"/>
              </a:ext>
            </a:extLst>
          </p:cNvPr>
          <p:cNvSpPr>
            <a:spLocks noGrp="1"/>
          </p:cNvSpPr>
          <p:nvPr>
            <p:ph type="title"/>
          </p:nvPr>
        </p:nvSpPr>
        <p:spPr>
          <a:xfrm>
            <a:off x="860893" y="907303"/>
            <a:ext cx="10465073" cy="666854"/>
          </a:xfrm>
        </p:spPr>
        <p:txBody>
          <a:bodyPr/>
          <a:lstStyle/>
          <a:p>
            <a:r>
              <a:rPr lang="en-US" dirty="0"/>
              <a:t>Additionally – </a:t>
            </a:r>
            <a:r>
              <a:rPr lang="en-US" dirty="0" err="1"/>
              <a:t>Chatgpt</a:t>
            </a:r>
            <a:r>
              <a:rPr lang="en-US" dirty="0"/>
              <a:t> said:</a:t>
            </a:r>
          </a:p>
        </p:txBody>
      </p:sp>
      <p:sp>
        <p:nvSpPr>
          <p:cNvPr id="6" name="Content Placeholder 5">
            <a:extLst>
              <a:ext uri="{FF2B5EF4-FFF2-40B4-BE49-F238E27FC236}">
                <a16:creationId xmlns:a16="http://schemas.microsoft.com/office/drawing/2014/main" id="{3792D031-01E5-355F-1C6B-BE95E28DB14C}"/>
              </a:ext>
            </a:extLst>
          </p:cNvPr>
          <p:cNvSpPr>
            <a:spLocks noGrp="1"/>
          </p:cNvSpPr>
          <p:nvPr>
            <p:ph type="body" sz="quarter" idx="13"/>
          </p:nvPr>
        </p:nvSpPr>
        <p:spPr>
          <a:xfrm>
            <a:off x="1042708" y="1810921"/>
            <a:ext cx="5040809" cy="3980280"/>
          </a:xfrm>
        </p:spPr>
        <p:txBody>
          <a:bodyPr/>
          <a:lstStyle/>
          <a:p>
            <a:r>
              <a:rPr lang="en-US" dirty="0"/>
              <a:t>What surprised me (meaning ChatGPT) most is not simply “increasing sophistication,” but the degree to which the interpretive stance itself changes across time. There are clear phases.</a:t>
            </a:r>
            <a:endParaRPr lang="en-US" b="1" dirty="0"/>
          </a:p>
          <a:p>
            <a:endParaRPr lang="en-US" dirty="0"/>
          </a:p>
        </p:txBody>
      </p:sp>
      <p:sp>
        <p:nvSpPr>
          <p:cNvPr id="7" name="Text Placeholder 6">
            <a:extLst>
              <a:ext uri="{FF2B5EF4-FFF2-40B4-BE49-F238E27FC236}">
                <a16:creationId xmlns:a16="http://schemas.microsoft.com/office/drawing/2014/main" id="{4652999B-0420-331C-A4A8-29CD266D3BEF}"/>
              </a:ext>
            </a:extLst>
          </p:cNvPr>
          <p:cNvSpPr>
            <a:spLocks noGrp="1"/>
          </p:cNvSpPr>
          <p:nvPr>
            <p:ph type="body" sz="quarter" idx="15"/>
          </p:nvPr>
        </p:nvSpPr>
        <p:spPr>
          <a:xfrm>
            <a:off x="6466973" y="1810921"/>
            <a:ext cx="5345565" cy="3980280"/>
          </a:xfrm>
        </p:spPr>
        <p:txBody>
          <a:bodyPr>
            <a:normAutofit/>
          </a:bodyPr>
          <a:lstStyle/>
          <a:p>
            <a:r>
              <a:rPr lang="en-US" dirty="0"/>
              <a:t>One Important Negative Finding</a:t>
            </a:r>
            <a:endParaRPr lang="en-US" b="1" dirty="0"/>
          </a:p>
          <a:p>
            <a:r>
              <a:rPr lang="en-US" b="1" dirty="0"/>
              <a:t>Contrary to what I (ChatGPT) expected before seeing the corpus</a:t>
            </a:r>
            <a:r>
              <a:rPr lang="en-US" dirty="0"/>
              <a:t>:</a:t>
            </a:r>
            <a:endParaRPr lang="en-US" b="1" dirty="0"/>
          </a:p>
          <a:p>
            <a:pPr lvl="1"/>
            <a:r>
              <a:rPr lang="en-US" dirty="0"/>
              <a:t>The interpretations did NOT simply become “more mystical” or more inflated over time.</a:t>
            </a:r>
            <a:endParaRPr lang="en-US" b="1" dirty="0"/>
          </a:p>
          <a:p>
            <a:r>
              <a:rPr lang="en-US" dirty="0"/>
              <a:t>In fact:</a:t>
            </a:r>
            <a:endParaRPr lang="en-US" b="1" dirty="0"/>
          </a:p>
          <a:p>
            <a:pPr lvl="1"/>
            <a:r>
              <a:rPr lang="en-US" dirty="0"/>
              <a:t>later interpretations often became </a:t>
            </a:r>
            <a:r>
              <a:rPr lang="en-US" i="1" dirty="0"/>
              <a:t>more cautious</a:t>
            </a:r>
            <a:r>
              <a:rPr lang="en-US" dirty="0"/>
              <a:t>,</a:t>
            </a:r>
            <a:endParaRPr lang="en-US" b="1" dirty="0"/>
          </a:p>
          <a:p>
            <a:pPr lvl="1"/>
            <a:r>
              <a:rPr lang="en-US" dirty="0"/>
              <a:t>more structurally grounded,</a:t>
            </a:r>
            <a:endParaRPr lang="en-US" b="1" dirty="0"/>
          </a:p>
          <a:p>
            <a:pPr lvl="1"/>
            <a:r>
              <a:rPr lang="en-US" dirty="0"/>
              <a:t>and more aware of interpretive limits.</a:t>
            </a:r>
            <a:endParaRPr lang="en-US" b="1" dirty="0"/>
          </a:p>
          <a:p>
            <a:r>
              <a:rPr lang="en-US" dirty="0"/>
              <a:t>There is actually a movement toward restraint in parts of the 2026 material.</a:t>
            </a:r>
            <a:endParaRPr lang="en-US" b="1" dirty="0"/>
          </a:p>
          <a:p>
            <a:endParaRPr lang="en-US" dirty="0"/>
          </a:p>
        </p:txBody>
      </p:sp>
      <p:sp>
        <p:nvSpPr>
          <p:cNvPr id="2" name="TextBox 1">
            <a:extLst>
              <a:ext uri="{FF2B5EF4-FFF2-40B4-BE49-F238E27FC236}">
                <a16:creationId xmlns:a16="http://schemas.microsoft.com/office/drawing/2014/main" id="{2EDA4300-E861-A074-A41E-8F9E71BEDFC5}"/>
              </a:ext>
            </a:extLst>
          </p:cNvPr>
          <p:cNvSpPr txBox="1"/>
          <p:nvPr/>
        </p:nvSpPr>
        <p:spPr>
          <a:xfrm>
            <a:off x="1228086" y="3429000"/>
            <a:ext cx="4259528" cy="2800767"/>
          </a:xfrm>
          <a:prstGeom prst="rect">
            <a:avLst/>
          </a:prstGeom>
          <a:noFill/>
          <a:ln>
            <a:solidFill>
              <a:srgbClr val="00B0F0"/>
            </a:solidFill>
          </a:ln>
        </p:spPr>
        <p:txBody>
          <a:bodyPr wrap="square" rtlCol="0">
            <a:spAutoFit/>
          </a:bodyPr>
          <a:lstStyle/>
          <a:p>
            <a:pPr algn="ctr"/>
            <a:r>
              <a:rPr lang="en-US" sz="1600" dirty="0"/>
              <a:t>ChatGPT wrote about a dream and waking events at my turning 80 years old:</a:t>
            </a:r>
          </a:p>
          <a:p>
            <a:pPr algn="ctr"/>
            <a:endParaRPr lang="en-US" dirty="0"/>
          </a:p>
          <a:p>
            <a:pPr algn="ctr"/>
            <a:r>
              <a:rPr lang="en-US" dirty="0"/>
              <a:t>The motorcycle leaves.</a:t>
            </a:r>
            <a:br>
              <a:rPr lang="en-US" dirty="0"/>
            </a:br>
            <a:r>
              <a:rPr lang="en-US" dirty="0"/>
              <a:t>The child appears.</a:t>
            </a:r>
            <a:br>
              <a:rPr lang="en-US" dirty="0"/>
            </a:br>
            <a:r>
              <a:rPr lang="en-US" dirty="0"/>
              <a:t>The rain falls.</a:t>
            </a:r>
            <a:br>
              <a:rPr lang="en-US" dirty="0"/>
            </a:br>
            <a:r>
              <a:rPr lang="en-US" dirty="0"/>
              <a:t>The dance begins. </a:t>
            </a:r>
          </a:p>
          <a:p>
            <a:pPr algn="r"/>
            <a:r>
              <a:rPr lang="en-US" sz="1400" b="1" dirty="0"/>
              <a:t>ChatGPT, May 26, 2026</a:t>
            </a:r>
          </a:p>
          <a:p>
            <a:pPr algn="ctr"/>
            <a:endParaRPr lang="en-US" dirty="0"/>
          </a:p>
        </p:txBody>
      </p:sp>
      <p:pic>
        <p:nvPicPr>
          <p:cNvPr id="4" name="Picture 3">
            <a:extLst>
              <a:ext uri="{FF2B5EF4-FFF2-40B4-BE49-F238E27FC236}">
                <a16:creationId xmlns:a16="http://schemas.microsoft.com/office/drawing/2014/main" id="{0F3B6DF9-8C4F-378C-5015-7E643B2379EC}"/>
              </a:ext>
            </a:extLst>
          </p:cNvPr>
          <p:cNvPicPr>
            <a:picLocks noChangeAspect="1"/>
          </p:cNvPicPr>
          <p:nvPr/>
        </p:nvPicPr>
        <p:blipFill>
          <a:blip r:embed="rId2"/>
          <a:stretch>
            <a:fillRect/>
          </a:stretch>
        </p:blipFill>
        <p:spPr>
          <a:xfrm>
            <a:off x="1042708" y="5347820"/>
            <a:ext cx="727405" cy="736831"/>
          </a:xfrm>
          <a:prstGeom prst="rect">
            <a:avLst/>
          </a:prstGeom>
        </p:spPr>
      </p:pic>
    </p:spTree>
    <p:extLst>
      <p:ext uri="{BB962C8B-B14F-4D97-AF65-F5344CB8AC3E}">
        <p14:creationId xmlns:p14="http://schemas.microsoft.com/office/powerpoint/2010/main" val="325675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6EF6FF-77BA-311D-1553-45348534A8F9}"/>
              </a:ext>
            </a:extLst>
          </p:cNvPr>
          <p:cNvSpPr txBox="1">
            <a:spLocks/>
          </p:cNvSpPr>
          <p:nvPr/>
        </p:nvSpPr>
        <p:spPr>
          <a:xfrm>
            <a:off x="4267200" y="1615736"/>
            <a:ext cx="4179570" cy="15247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THANK YOU</a:t>
            </a:r>
            <a:endParaRPr lang="en-US" dirty="0"/>
          </a:p>
        </p:txBody>
      </p:sp>
      <p:sp>
        <p:nvSpPr>
          <p:cNvPr id="5" name="Subtitle 2">
            <a:extLst>
              <a:ext uri="{FF2B5EF4-FFF2-40B4-BE49-F238E27FC236}">
                <a16:creationId xmlns:a16="http://schemas.microsoft.com/office/drawing/2014/main" id="{A2E5C4AD-FB3F-56E3-5DAC-F264A8FC478B}"/>
              </a:ext>
            </a:extLst>
          </p:cNvPr>
          <p:cNvSpPr txBox="1">
            <a:spLocks/>
          </p:cNvSpPr>
          <p:nvPr/>
        </p:nvSpPr>
        <p:spPr>
          <a:xfrm>
            <a:off x="4267199" y="3238103"/>
            <a:ext cx="5146431" cy="28501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Slides at: Jaynegackenbach.ca</a:t>
            </a:r>
          </a:p>
          <a:p>
            <a:r>
              <a:rPr lang="en-US" dirty="0"/>
              <a:t>Email: jgackenb@yahoo.com</a:t>
            </a:r>
          </a:p>
        </p:txBody>
      </p:sp>
    </p:spTree>
    <p:extLst>
      <p:ext uri="{BB962C8B-B14F-4D97-AF65-F5344CB8AC3E}">
        <p14:creationId xmlns:p14="http://schemas.microsoft.com/office/powerpoint/2010/main" val="1587474276"/>
      </p:ext>
    </p:extLst>
  </p:cSld>
  <p:clrMapOvr>
    <a:masterClrMapping/>
  </p:clrMapOvr>
</p:sld>
</file>

<file path=ppt/theme/theme1.xml><?xml version="1.0" encoding="utf-8"?>
<a:theme xmlns:a="http://schemas.openxmlformats.org/drawingml/2006/main" name="Gradient Circle">
  <a:themeElements>
    <a:clrScheme name="Custom 2">
      <a:dk1>
        <a:sysClr val="windowText" lastClr="000000"/>
      </a:dk1>
      <a:lt1>
        <a:sysClr val="window" lastClr="FFFFFF"/>
      </a:lt1>
      <a:dk2>
        <a:srgbClr val="2C3932"/>
      </a:dk2>
      <a:lt2>
        <a:srgbClr val="FDF6EA"/>
      </a:lt2>
      <a:accent1>
        <a:srgbClr val="F0D4DB"/>
      </a:accent1>
      <a:accent2>
        <a:srgbClr val="DBE7F5"/>
      </a:accent2>
      <a:accent3>
        <a:srgbClr val="C9E2D6"/>
      </a:accent3>
      <a:accent4>
        <a:srgbClr val="BABAD6"/>
      </a:accent4>
      <a:accent5>
        <a:srgbClr val="F0D2BF"/>
      </a:accent5>
      <a:accent6>
        <a:srgbClr val="F3E49A"/>
      </a:accent6>
      <a:hlink>
        <a:srgbClr val="7030A0"/>
      </a:hlink>
      <a:folHlink>
        <a:srgbClr val="107573"/>
      </a:folHlink>
    </a:clrScheme>
    <a:fontScheme name="Custom 10">
      <a:majorFont>
        <a:latin typeface="Lora"/>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 Circle_Keynote Presentation_win32_LW_V6" id="{670309C8-2C38-4CFF-82BA-AF197439C521}" vid="{43F42362-DC95-4CBA-A0A2-5C03B532E6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3.xml><?xml version="1.0" encoding="utf-8"?>
<ds:datastoreItem xmlns:ds="http://schemas.openxmlformats.org/officeDocument/2006/customXml" ds:itemID="{EF782DA7-86C0-4A84-A860-11A1E6E3FB6B}">
  <ds:schemaRefs>
    <ds:schemaRef ds:uri="http://www.w3.org/XML/1998/namespace"/>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71af3243-3dd4-4a8d-8c0d-dd76da1f02a5"/>
    <ds:schemaRef ds:uri="http://schemas.microsoft.com/sharepoint/v3"/>
    <ds:schemaRef ds:uri="http://schemas.microsoft.com/office/2006/metadata/properties"/>
    <ds:schemaRef ds:uri="http://schemas.openxmlformats.org/package/2006/metadata/core-properties"/>
    <ds:schemaRef ds:uri="230e9df3-be65-4c73-a93b-d1236ebd677e"/>
    <ds:schemaRef ds:uri="16c05727-aa75-4e4a-9b5f-8a80a116589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{D2AEB2C4-37D6-4323-BE23-DF42F8940D8E}f4c2fa09-5552-4190-875c-1979579583e2-TFc553d604-a3b6-4c52-b2ed-3a769335c0fd_win32</Template>
  <TotalTime>1262</TotalTime>
  <Words>1907</Words>
  <Application>Microsoft Office PowerPoint</Application>
  <PresentationFormat>Widescreen</PresentationFormat>
  <Paragraphs>166</Paragraphs>
  <Slides>19</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Arial Nova Light</vt:lpstr>
      <vt:lpstr>Lora</vt:lpstr>
      <vt:lpstr>Playfair Display Black</vt:lpstr>
      <vt:lpstr>Poppins Light</vt:lpstr>
      <vt:lpstr>Gradient Circle</vt:lpstr>
      <vt:lpstr>Working with ChatGPT: Personal dreamwork and research assistance</vt:lpstr>
      <vt:lpstr>What will be covered</vt:lpstr>
      <vt:lpstr>Computers/internet background</vt:lpstr>
      <vt:lpstr>Everyone’s talking about AI </vt:lpstr>
      <vt:lpstr>Dec 7 2022 my first use of New generation of ai software</vt:lpstr>
      <vt:lpstr>PowerPoint Presentation</vt:lpstr>
      <vt:lpstr>PowerPoint Presentation</vt:lpstr>
      <vt:lpstr>Additional research using chatgpt</vt:lpstr>
      <vt:lpstr>Major Lessons Learned</vt:lpstr>
      <vt:lpstr>Pro’s and Con’s for research</vt:lpstr>
      <vt:lpstr>Pro’s and Con’s for research</vt:lpstr>
      <vt:lpstr>Increasing use in research</vt:lpstr>
      <vt:lpstr>PowerPoint Presentation</vt:lpstr>
      <vt:lpstr>Dream interpretation over time with chatgpt</vt:lpstr>
      <vt:lpstr>Chatgpt dream analysis trends</vt:lpstr>
      <vt:lpstr>Chatgpt dream analysis trends</vt:lpstr>
      <vt:lpstr>Chatgpt dream analysis trends</vt:lpstr>
      <vt:lpstr>Additionally – Chatgpt said: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Jayne Gackenbach Snyder</dc:creator>
  <cp:lastModifiedBy>Dr. Jayne Gackenbach Snyder</cp:lastModifiedBy>
  <cp:revision>25</cp:revision>
  <dcterms:created xsi:type="dcterms:W3CDTF">2026-05-18T13:08:23Z</dcterms:created>
  <dcterms:modified xsi:type="dcterms:W3CDTF">2026-06-09T14:43:39Z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